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9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2" r:id="rId19"/>
    <p:sldId id="293" r:id="rId20"/>
    <p:sldId id="294" r:id="rId21"/>
    <p:sldId id="295" r:id="rId22"/>
    <p:sldId id="298" r:id="rId23"/>
    <p:sldId id="297" r:id="rId24"/>
    <p:sldId id="299" r:id="rId25"/>
    <p:sldId id="300" r:id="rId26"/>
    <p:sldId id="301" r:id="rId27"/>
    <p:sldId id="302" r:id="rId28"/>
    <p:sldId id="303" r:id="rId29"/>
    <p:sldId id="304" r:id="rId30"/>
    <p:sldId id="305" r:id="rId31"/>
    <p:sldId id="306" r:id="rId32"/>
    <p:sldId id="307" r:id="rId33"/>
    <p:sldId id="279" r:id="rId34"/>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99"/>
  </p:normalViewPr>
  <p:slideViewPr>
    <p:cSldViewPr>
      <p:cViewPr varScale="1">
        <p:scale>
          <a:sx n="106" d="100"/>
          <a:sy n="106" d="100"/>
        </p:scale>
        <p:origin x="1620"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ownloads\RptMatriculaBajas%20(4).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14260717410324E-2"/>
          <c:y val="9.7638888888888886E-2"/>
          <c:w val="0.92308573928258963"/>
          <c:h val="0.76776210265383515"/>
        </c:manualLayout>
      </c:layout>
      <c:barChart>
        <c:barDir val="bar"/>
        <c:grouping val="stacked"/>
        <c:varyColors val="0"/>
        <c:ser>
          <c:idx val="0"/>
          <c:order val="0"/>
          <c:tx>
            <c:strRef>
              <c:f>'Matricula de Bajas'!$D$21</c:f>
              <c:strCache>
                <c:ptCount val="1"/>
                <c:pt idx="0">
                  <c:v>CANTIDAD</c:v>
                </c:pt>
              </c:strCache>
            </c:strRef>
          </c:tx>
          <c:spPr>
            <a:solidFill>
              <a:srgbClr val="049D89"/>
            </a:solidFill>
            <a:ln>
              <a:noFill/>
            </a:ln>
            <a:effectLst/>
          </c:spPr>
          <c:invertIfNegative val="0"/>
          <c:dLbls>
            <c:delete val="1"/>
          </c:dLbls>
          <c:val>
            <c:numRef>
              <c:f>'Matricula de Bajas'!$D$22:$D$27</c:f>
              <c:numCache>
                <c:formatCode>General</c:formatCode>
                <c:ptCount val="6"/>
                <c:pt idx="0">
                  <c:v>5</c:v>
                </c:pt>
                <c:pt idx="1">
                  <c:v>1</c:v>
                </c:pt>
                <c:pt idx="2">
                  <c:v>4</c:v>
                </c:pt>
                <c:pt idx="3">
                  <c:v>3</c:v>
                </c:pt>
                <c:pt idx="4">
                  <c:v>1</c:v>
                </c:pt>
                <c:pt idx="5">
                  <c:v>2</c:v>
                </c:pt>
              </c:numCache>
            </c:numRef>
          </c:val>
          <c:extLst>
            <c:ext xmlns:c16="http://schemas.microsoft.com/office/drawing/2014/chart" uri="{C3380CC4-5D6E-409C-BE32-E72D297353CC}">
              <c16:uniqueId val="{00000006-B06B-4CF2-A1FB-0CEF234F6B0A}"/>
            </c:ext>
          </c:extLst>
        </c:ser>
        <c:ser>
          <c:idx val="1"/>
          <c:order val="1"/>
          <c:tx>
            <c:strRef>
              <c:f>'Matricula de Bajas'!$E$21</c:f>
              <c:strCache>
                <c:ptCount val="1"/>
                <c:pt idx="0">
                  <c:v>MOTIVO</c:v>
                </c:pt>
              </c:strCache>
            </c:strRef>
          </c:tx>
          <c:spPr>
            <a:solidFill>
              <a:schemeClr val="accent2">
                <a:alpha val="70000"/>
              </a:schemeClr>
            </a:solidFill>
            <a:ln>
              <a:noFill/>
            </a:ln>
            <a:effectLst/>
          </c:spPr>
          <c:invertIfNegative val="0"/>
          <c:dLbls>
            <c:delete val="1"/>
          </c:dLbls>
          <c:val>
            <c:numRef>
              <c:f>'Matricula de Bajas'!$E$22:$E$27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7-B06B-4CF2-A1FB-0CEF234F6B0A}"/>
            </c:ext>
          </c:extLst>
        </c:ser>
        <c:dLbls>
          <c:dLblPos val="ctr"/>
          <c:showLegendKey val="0"/>
          <c:showVal val="1"/>
          <c:showCatName val="0"/>
          <c:showSerName val="0"/>
          <c:showPercent val="0"/>
          <c:showBubbleSize val="0"/>
        </c:dLbls>
        <c:gapWidth val="50"/>
        <c:overlap val="100"/>
        <c:axId val="1151677040"/>
        <c:axId val="997153600"/>
      </c:barChart>
      <c:catAx>
        <c:axId val="1151677040"/>
        <c:scaling>
          <c:orientation val="minMax"/>
        </c:scaling>
        <c:delete val="1"/>
        <c:axPos val="l"/>
        <c:numFmt formatCode="General" sourceLinked="1"/>
        <c:majorTickMark val="none"/>
        <c:minorTickMark val="none"/>
        <c:tickLblPos val="nextTo"/>
        <c:crossAx val="997153600"/>
        <c:crosses val="autoZero"/>
        <c:auto val="1"/>
        <c:lblAlgn val="ctr"/>
        <c:lblOffset val="100"/>
        <c:noMultiLvlLbl val="0"/>
      </c:catAx>
      <c:valAx>
        <c:axId val="997153600"/>
        <c:scaling>
          <c:orientation val="minMax"/>
        </c:scaling>
        <c:delete val="1"/>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crossAx val="1151677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sp>
        <p:nvSpPr>
          <p:cNvPr id="2" name="Holder 2"/>
          <p:cNvSpPr>
            <a:spLocks noGrp="1"/>
          </p:cNvSpPr>
          <p:nvPr>
            <p:ph type="ctrTitle"/>
          </p:nvPr>
        </p:nvSpPr>
        <p:spPr>
          <a:xfrm>
            <a:off x="1173581" y="1582053"/>
            <a:ext cx="6796836" cy="1473566"/>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7999"/>
          </a:xfrm>
          <a:prstGeom prst="rect">
            <a:avLst/>
          </a:prstGeom>
        </p:spPr>
      </p:pic>
      <p:sp>
        <p:nvSpPr>
          <p:cNvPr id="2" name="Holder 2"/>
          <p:cNvSpPr>
            <a:spLocks noGrp="1"/>
          </p:cNvSpPr>
          <p:nvPr>
            <p:ph type="title"/>
          </p:nvPr>
        </p:nvSpPr>
        <p:spPr>
          <a:xfrm>
            <a:off x="1429257" y="658749"/>
            <a:ext cx="6285484" cy="100203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278422" y="1328038"/>
            <a:ext cx="8587740" cy="459295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6/9/2026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59379" y="3802382"/>
            <a:ext cx="3931819" cy="443070"/>
          </a:xfrm>
          <a:prstGeom prst="rect">
            <a:avLst/>
          </a:prstGeom>
        </p:spPr>
        <p:txBody>
          <a:bodyPr vert="horz" wrap="square" lIns="0" tIns="12065" rIns="0" bIns="0" rtlCol="0">
            <a:spAutoFit/>
          </a:bodyPr>
          <a:lstStyle/>
          <a:p>
            <a:pPr marL="12700">
              <a:lnSpc>
                <a:spcPct val="100000"/>
              </a:lnSpc>
              <a:spcBef>
                <a:spcPts val="95"/>
              </a:spcBef>
            </a:pPr>
            <a:r>
              <a:rPr lang="es-MX" sz="2800" b="1" dirty="0">
                <a:solidFill>
                  <a:srgbClr val="767070"/>
                </a:solidFill>
                <a:latin typeface="Verdana"/>
                <a:cs typeface="Verdana"/>
              </a:rPr>
              <a:t>Enero - Abril 2026</a:t>
            </a:r>
            <a:endParaRPr sz="2800" dirty="0">
              <a:latin typeface="Verdana"/>
              <a:cs typeface="Verdana"/>
            </a:endParaRPr>
          </a:p>
        </p:txBody>
      </p:sp>
      <p:sp>
        <p:nvSpPr>
          <p:cNvPr id="3" name="object 3"/>
          <p:cNvSpPr/>
          <p:nvPr/>
        </p:nvSpPr>
        <p:spPr>
          <a:xfrm>
            <a:off x="2659379" y="3183635"/>
            <a:ext cx="3825240" cy="166370"/>
          </a:xfrm>
          <a:custGeom>
            <a:avLst/>
            <a:gdLst/>
            <a:ahLst/>
            <a:cxnLst/>
            <a:rect l="l" t="t" r="r" b="b"/>
            <a:pathLst>
              <a:path w="3825240" h="166370">
                <a:moveTo>
                  <a:pt x="3825240" y="0"/>
                </a:moveTo>
                <a:lnTo>
                  <a:pt x="0" y="0"/>
                </a:lnTo>
                <a:lnTo>
                  <a:pt x="0" y="166115"/>
                </a:lnTo>
                <a:lnTo>
                  <a:pt x="3825240" y="166115"/>
                </a:lnTo>
                <a:lnTo>
                  <a:pt x="3825240" y="0"/>
                </a:lnTo>
                <a:close/>
              </a:path>
            </a:pathLst>
          </a:custGeom>
          <a:solidFill>
            <a:srgbClr val="006C6E"/>
          </a:solidFill>
        </p:spPr>
        <p:txBody>
          <a:bodyPr wrap="square" lIns="0" tIns="0" rIns="0" bIns="0" rtlCol="0"/>
          <a:lstStyle/>
          <a:p>
            <a:endParaRPr/>
          </a:p>
        </p:txBody>
      </p:sp>
      <p:sp>
        <p:nvSpPr>
          <p:cNvPr id="4" name="object 4"/>
          <p:cNvSpPr/>
          <p:nvPr/>
        </p:nvSpPr>
        <p:spPr>
          <a:xfrm>
            <a:off x="2659379" y="3427476"/>
            <a:ext cx="3825240" cy="166370"/>
          </a:xfrm>
          <a:custGeom>
            <a:avLst/>
            <a:gdLst/>
            <a:ahLst/>
            <a:cxnLst/>
            <a:rect l="l" t="t" r="r" b="b"/>
            <a:pathLst>
              <a:path w="3825240" h="166370">
                <a:moveTo>
                  <a:pt x="3825240" y="0"/>
                </a:moveTo>
                <a:lnTo>
                  <a:pt x="0" y="0"/>
                </a:lnTo>
                <a:lnTo>
                  <a:pt x="0" y="166115"/>
                </a:lnTo>
                <a:lnTo>
                  <a:pt x="3825240" y="166115"/>
                </a:lnTo>
                <a:lnTo>
                  <a:pt x="3825240" y="0"/>
                </a:lnTo>
                <a:close/>
              </a:path>
            </a:pathLst>
          </a:custGeom>
          <a:solidFill>
            <a:srgbClr val="009C84"/>
          </a:solidFill>
        </p:spPr>
        <p:txBody>
          <a:bodyPr wrap="square" lIns="0" tIns="0" rIns="0" bIns="0" rtlCol="0"/>
          <a:lstStyle/>
          <a:p>
            <a:endParaRPr/>
          </a:p>
        </p:txBody>
      </p:sp>
      <p:sp>
        <p:nvSpPr>
          <p:cNvPr id="5" name="object 5"/>
          <p:cNvSpPr txBox="1">
            <a:spLocks noGrp="1"/>
          </p:cNvSpPr>
          <p:nvPr>
            <p:ph type="ctrTitle"/>
          </p:nvPr>
        </p:nvSpPr>
        <p:spPr>
          <a:prstGeom prst="rect">
            <a:avLst/>
          </a:prstGeom>
        </p:spPr>
        <p:txBody>
          <a:bodyPr vert="horz" wrap="square" lIns="0" tIns="13335" rIns="0" bIns="0" rtlCol="0">
            <a:spAutoFit/>
          </a:bodyPr>
          <a:lstStyle/>
          <a:p>
            <a:pPr marL="223520" marR="5080" indent="1157605">
              <a:lnSpc>
                <a:spcPct val="105600"/>
              </a:lnSpc>
              <a:spcBef>
                <a:spcPts val="105"/>
              </a:spcBef>
            </a:pPr>
            <a:r>
              <a:rPr sz="4000" dirty="0">
                <a:solidFill>
                  <a:srgbClr val="585858"/>
                </a:solidFill>
                <a:latin typeface="Verdana"/>
                <a:cs typeface="Verdana"/>
              </a:rPr>
              <a:t>PUNTO</a:t>
            </a:r>
            <a:r>
              <a:rPr sz="4000" spc="-165" dirty="0">
                <a:solidFill>
                  <a:srgbClr val="585858"/>
                </a:solidFill>
                <a:latin typeface="Verdana"/>
                <a:cs typeface="Verdana"/>
              </a:rPr>
              <a:t> </a:t>
            </a:r>
            <a:r>
              <a:rPr sz="4000" spc="-10" dirty="0">
                <a:solidFill>
                  <a:srgbClr val="585858"/>
                </a:solidFill>
                <a:latin typeface="Verdana"/>
                <a:cs typeface="Verdana"/>
              </a:rPr>
              <a:t>No.5.2 </a:t>
            </a:r>
            <a:r>
              <a:rPr sz="4000" dirty="0">
                <a:solidFill>
                  <a:srgbClr val="585858"/>
                </a:solidFill>
                <a:latin typeface="Verdana"/>
                <a:cs typeface="Verdana"/>
              </a:rPr>
              <a:t>INFORME</a:t>
            </a:r>
            <a:r>
              <a:rPr sz="4000" spc="-235" dirty="0">
                <a:solidFill>
                  <a:srgbClr val="585858"/>
                </a:solidFill>
                <a:latin typeface="Verdana"/>
                <a:cs typeface="Verdana"/>
              </a:rPr>
              <a:t> </a:t>
            </a:r>
            <a:r>
              <a:rPr sz="4000" spc="-10" dirty="0">
                <a:solidFill>
                  <a:srgbClr val="585858"/>
                </a:solidFill>
                <a:latin typeface="Verdana"/>
                <a:cs typeface="Verdana"/>
              </a:rPr>
              <a:t>ACADÉMICO</a:t>
            </a:r>
            <a:endParaRPr sz="40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390775736"/>
              </p:ext>
            </p:extLst>
          </p:nvPr>
        </p:nvGraphicFramePr>
        <p:xfrm>
          <a:off x="2442336" y="1049527"/>
          <a:ext cx="4064000" cy="237236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640080">
                <a:tc gridSpan="2">
                  <a:txBody>
                    <a:bodyPr/>
                    <a:lstStyle/>
                    <a:p>
                      <a:pPr algn="ctr">
                        <a:lnSpc>
                          <a:spcPct val="100000"/>
                        </a:lnSpc>
                        <a:spcBef>
                          <a:spcPts val="310"/>
                        </a:spcBef>
                      </a:pPr>
                      <a:r>
                        <a:rPr sz="1800" b="1" dirty="0">
                          <a:solidFill>
                            <a:srgbClr val="FFFFFF"/>
                          </a:solidFill>
                          <a:latin typeface="Arial"/>
                          <a:cs typeface="Arial"/>
                        </a:rPr>
                        <a:t>PERFIL</a:t>
                      </a:r>
                      <a:r>
                        <a:rPr sz="1800" b="1" spc="-40" dirty="0">
                          <a:solidFill>
                            <a:srgbClr val="FFFFFF"/>
                          </a:solidFill>
                          <a:latin typeface="Arial"/>
                          <a:cs typeface="Arial"/>
                        </a:rPr>
                        <a:t> </a:t>
                      </a:r>
                      <a:r>
                        <a:rPr sz="1800" b="1" spc="-10" dirty="0">
                          <a:solidFill>
                            <a:srgbClr val="FFFFFF"/>
                          </a:solidFill>
                          <a:latin typeface="Arial"/>
                          <a:cs typeface="Arial"/>
                        </a:rPr>
                        <a:t>DOCENTE</a:t>
                      </a:r>
                      <a:endParaRPr sz="1800">
                        <a:latin typeface="Arial"/>
                        <a:cs typeface="Arial"/>
                      </a:endParaRPr>
                    </a:p>
                    <a:p>
                      <a:pPr marL="9525" algn="ctr">
                        <a:lnSpc>
                          <a:spcPct val="100000"/>
                        </a:lnSpc>
                        <a:spcBef>
                          <a:spcPts val="5"/>
                        </a:spcBef>
                      </a:pPr>
                      <a:r>
                        <a:rPr sz="1800" b="1" dirty="0">
                          <a:solidFill>
                            <a:srgbClr val="FFFFFF"/>
                          </a:solidFill>
                          <a:latin typeface="Arial"/>
                          <a:cs typeface="Arial"/>
                        </a:rPr>
                        <a:t>PROFESORES</a:t>
                      </a:r>
                      <a:r>
                        <a:rPr sz="1800" b="1" spc="-25" dirty="0">
                          <a:solidFill>
                            <a:srgbClr val="FFFFFF"/>
                          </a:solidFill>
                          <a:latin typeface="Arial"/>
                          <a:cs typeface="Arial"/>
                        </a:rPr>
                        <a:t> </a:t>
                      </a:r>
                      <a:r>
                        <a:rPr sz="1800" b="1" dirty="0">
                          <a:solidFill>
                            <a:srgbClr val="FFFFFF"/>
                          </a:solidFill>
                          <a:latin typeface="Arial"/>
                          <a:cs typeface="Arial"/>
                        </a:rPr>
                        <a:t>DE</a:t>
                      </a:r>
                      <a:r>
                        <a:rPr sz="1800" b="1" spc="-70" dirty="0">
                          <a:solidFill>
                            <a:srgbClr val="FFFFFF"/>
                          </a:solidFill>
                          <a:latin typeface="Arial"/>
                          <a:cs typeface="Arial"/>
                        </a:rPr>
                        <a:t> </a:t>
                      </a:r>
                      <a:r>
                        <a:rPr sz="1800" b="1" spc="-10" dirty="0">
                          <a:solidFill>
                            <a:srgbClr val="FFFFFF"/>
                          </a:solidFill>
                          <a:latin typeface="Arial"/>
                          <a:cs typeface="Arial"/>
                        </a:rPr>
                        <a:t>ASIGNATURA</a:t>
                      </a:r>
                      <a:endParaRPr sz="18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hMerge="1">
                  <a:txBody>
                    <a:bodyPr/>
                    <a:lstStyle/>
                    <a:p>
                      <a:endParaRPr/>
                    </a:p>
                  </a:txBody>
                  <a:tcPr marL="0" marR="0" marT="0" marB="0"/>
                </a:tc>
                <a:extLst>
                  <a:ext uri="{0D108BD9-81ED-4DB2-BD59-A6C34878D82A}">
                    <a16:rowId xmlns:a16="http://schemas.microsoft.com/office/drawing/2014/main" val="10000"/>
                  </a:ext>
                </a:extLst>
              </a:tr>
              <a:tr h="433070">
                <a:tc>
                  <a:txBody>
                    <a:bodyPr/>
                    <a:lstStyle/>
                    <a:p>
                      <a:pPr marL="1270" algn="ctr">
                        <a:lnSpc>
                          <a:spcPct val="100000"/>
                        </a:lnSpc>
                        <a:spcBef>
                          <a:spcPts val="580"/>
                        </a:spcBef>
                      </a:pPr>
                      <a:r>
                        <a:rPr sz="1800" spc="-10" dirty="0">
                          <a:latin typeface="Arial MT"/>
                          <a:cs typeface="Arial MT"/>
                        </a:rPr>
                        <a:t>LICENCIATURA</a:t>
                      </a:r>
                      <a:endParaRPr sz="1800">
                        <a:latin typeface="Arial MT"/>
                        <a:cs typeface="Arial MT"/>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580"/>
                        </a:spcBef>
                      </a:pPr>
                      <a:r>
                        <a:rPr sz="1800" spc="-25" dirty="0">
                          <a:latin typeface="Arial MT"/>
                          <a:cs typeface="Arial MT"/>
                        </a:rPr>
                        <a:t>3</a:t>
                      </a:r>
                      <a:r>
                        <a:rPr lang="es-MX" sz="1800" spc="-25" dirty="0">
                          <a:latin typeface="Arial MT"/>
                          <a:cs typeface="Arial MT"/>
                        </a:rPr>
                        <a:t>7</a:t>
                      </a:r>
                      <a:endParaRPr sz="1800" dirty="0">
                        <a:latin typeface="Arial MT"/>
                        <a:cs typeface="Arial MT"/>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33070">
                <a:tc>
                  <a:txBody>
                    <a:bodyPr/>
                    <a:lstStyle/>
                    <a:p>
                      <a:pPr algn="ctr">
                        <a:lnSpc>
                          <a:spcPct val="100000"/>
                        </a:lnSpc>
                        <a:spcBef>
                          <a:spcPts val="580"/>
                        </a:spcBef>
                      </a:pPr>
                      <a:r>
                        <a:rPr sz="1800" spc="-10" dirty="0">
                          <a:latin typeface="Arial MT"/>
                          <a:cs typeface="Arial MT"/>
                        </a:rPr>
                        <a:t>MAESTRÍA</a:t>
                      </a:r>
                      <a:endParaRPr sz="1800">
                        <a:latin typeface="Arial MT"/>
                        <a:cs typeface="Arial MT"/>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gn="ctr">
                        <a:lnSpc>
                          <a:spcPct val="100000"/>
                        </a:lnSpc>
                        <a:spcBef>
                          <a:spcPts val="580"/>
                        </a:spcBef>
                      </a:pPr>
                      <a:r>
                        <a:rPr lang="es-MX" sz="1800" spc="-50" dirty="0">
                          <a:latin typeface="Arial MT"/>
                          <a:cs typeface="Arial MT"/>
                        </a:rPr>
                        <a:t>3</a:t>
                      </a:r>
                      <a:endParaRPr sz="1800" dirty="0">
                        <a:latin typeface="Arial MT"/>
                        <a:cs typeface="Arial MT"/>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33070">
                <a:tc>
                  <a:txBody>
                    <a:bodyPr/>
                    <a:lstStyle/>
                    <a:p>
                      <a:pPr marL="1270" algn="ctr">
                        <a:lnSpc>
                          <a:spcPct val="100000"/>
                        </a:lnSpc>
                        <a:spcBef>
                          <a:spcPts val="580"/>
                        </a:spcBef>
                      </a:pPr>
                      <a:r>
                        <a:rPr sz="1800" spc="-10" dirty="0">
                          <a:latin typeface="Arial MT"/>
                          <a:cs typeface="Arial MT"/>
                        </a:rPr>
                        <a:t>DOCTORADO</a:t>
                      </a:r>
                      <a:endParaRPr sz="1800">
                        <a:latin typeface="Arial MT"/>
                        <a:cs typeface="Arial MT"/>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675" algn="ctr">
                        <a:lnSpc>
                          <a:spcPct val="100000"/>
                        </a:lnSpc>
                        <a:spcBef>
                          <a:spcPts val="580"/>
                        </a:spcBef>
                      </a:pPr>
                      <a:r>
                        <a:rPr sz="1800" spc="-50" dirty="0">
                          <a:latin typeface="Arial MT"/>
                          <a:cs typeface="Arial MT"/>
                        </a:rPr>
                        <a:t>2</a:t>
                      </a:r>
                      <a:endParaRPr sz="1800" dirty="0">
                        <a:latin typeface="Arial MT"/>
                        <a:cs typeface="Arial MT"/>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33070">
                <a:tc>
                  <a:txBody>
                    <a:bodyPr/>
                    <a:lstStyle/>
                    <a:p>
                      <a:pPr marL="635" algn="ctr">
                        <a:lnSpc>
                          <a:spcPct val="100000"/>
                        </a:lnSpc>
                        <a:spcBef>
                          <a:spcPts val="585"/>
                        </a:spcBef>
                      </a:pPr>
                      <a:r>
                        <a:rPr sz="1800" b="1" spc="-10" dirty="0">
                          <a:latin typeface="Arial"/>
                          <a:cs typeface="Arial"/>
                        </a:rPr>
                        <a:t>TOTAL</a:t>
                      </a:r>
                      <a:endParaRPr sz="1800">
                        <a:latin typeface="Arial"/>
                        <a:cs typeface="Arial"/>
                      </a:endParaRPr>
                    </a:p>
                  </a:txBody>
                  <a:tcPr marL="0" marR="0" marT="742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585"/>
                        </a:spcBef>
                      </a:pPr>
                      <a:r>
                        <a:rPr sz="1800" b="1" spc="-25" dirty="0">
                          <a:latin typeface="Arial"/>
                          <a:cs typeface="Arial"/>
                        </a:rPr>
                        <a:t>4</a:t>
                      </a:r>
                      <a:r>
                        <a:rPr lang="es-MX" sz="1800" b="1" spc="-25" dirty="0">
                          <a:latin typeface="Arial"/>
                          <a:cs typeface="Arial"/>
                        </a:rPr>
                        <a:t>2</a:t>
                      </a:r>
                      <a:endParaRPr sz="1800" dirty="0">
                        <a:latin typeface="Arial"/>
                        <a:cs typeface="Arial"/>
                      </a:endParaRPr>
                    </a:p>
                  </a:txBody>
                  <a:tcPr marL="0" marR="0" marT="742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3" name="object 3"/>
          <p:cNvGraphicFramePr>
            <a:graphicFrameLocks noGrp="1"/>
          </p:cNvGraphicFramePr>
          <p:nvPr>
            <p:extLst>
              <p:ext uri="{D42A27DB-BD31-4B8C-83A1-F6EECF244321}">
                <p14:modId xmlns:p14="http://schemas.microsoft.com/office/powerpoint/2010/main" val="2881741422"/>
              </p:ext>
            </p:extLst>
          </p:nvPr>
        </p:nvGraphicFramePr>
        <p:xfrm>
          <a:off x="2425319" y="3817365"/>
          <a:ext cx="4098290" cy="2376170"/>
        </p:xfrm>
        <a:graphic>
          <a:graphicData uri="http://schemas.openxmlformats.org/drawingml/2006/table">
            <a:tbl>
              <a:tblPr firstRow="1" bandRow="1">
                <a:tableStyleId>{2D5ABB26-0587-4C30-8999-92F81FD0307C}</a:tableStyleId>
              </a:tblPr>
              <a:tblGrid>
                <a:gridCol w="2061845">
                  <a:extLst>
                    <a:ext uri="{9D8B030D-6E8A-4147-A177-3AD203B41FA5}">
                      <a16:colId xmlns:a16="http://schemas.microsoft.com/office/drawing/2014/main" val="20000"/>
                    </a:ext>
                  </a:extLst>
                </a:gridCol>
                <a:gridCol w="2036445">
                  <a:extLst>
                    <a:ext uri="{9D8B030D-6E8A-4147-A177-3AD203B41FA5}">
                      <a16:colId xmlns:a16="http://schemas.microsoft.com/office/drawing/2014/main" val="20001"/>
                    </a:ext>
                  </a:extLst>
                </a:gridCol>
              </a:tblGrid>
              <a:tr h="914400">
                <a:tc gridSpan="2">
                  <a:txBody>
                    <a:bodyPr/>
                    <a:lstStyle/>
                    <a:p>
                      <a:pPr marL="594360" marR="585470" indent="-635" algn="ctr">
                        <a:lnSpc>
                          <a:spcPct val="100000"/>
                        </a:lnSpc>
                        <a:spcBef>
                          <a:spcPts val="320"/>
                        </a:spcBef>
                      </a:pPr>
                      <a:r>
                        <a:rPr sz="1800" b="1" dirty="0">
                          <a:solidFill>
                            <a:srgbClr val="FFFFFF"/>
                          </a:solidFill>
                          <a:latin typeface="Arial"/>
                          <a:cs typeface="Arial"/>
                        </a:rPr>
                        <a:t>PERFIL</a:t>
                      </a:r>
                      <a:r>
                        <a:rPr sz="1800" b="1" spc="-40" dirty="0">
                          <a:solidFill>
                            <a:srgbClr val="FFFFFF"/>
                          </a:solidFill>
                          <a:latin typeface="Arial"/>
                          <a:cs typeface="Arial"/>
                        </a:rPr>
                        <a:t> </a:t>
                      </a:r>
                      <a:r>
                        <a:rPr sz="1800" b="1" spc="-10" dirty="0">
                          <a:solidFill>
                            <a:srgbClr val="FFFFFF"/>
                          </a:solidFill>
                          <a:latin typeface="Arial"/>
                          <a:cs typeface="Arial"/>
                        </a:rPr>
                        <a:t>DOCENTE </a:t>
                      </a:r>
                      <a:r>
                        <a:rPr sz="1800" b="1" dirty="0">
                          <a:solidFill>
                            <a:srgbClr val="FFFFFF"/>
                          </a:solidFill>
                          <a:latin typeface="Arial"/>
                          <a:cs typeface="Arial"/>
                        </a:rPr>
                        <a:t>PROFESORES</a:t>
                      </a:r>
                      <a:r>
                        <a:rPr sz="1800" b="1" spc="-30" dirty="0">
                          <a:solidFill>
                            <a:srgbClr val="FFFFFF"/>
                          </a:solidFill>
                          <a:latin typeface="Arial"/>
                          <a:cs typeface="Arial"/>
                        </a:rPr>
                        <a:t> </a:t>
                      </a:r>
                      <a:r>
                        <a:rPr sz="1800" b="1" dirty="0">
                          <a:solidFill>
                            <a:srgbClr val="FFFFFF"/>
                          </a:solidFill>
                          <a:latin typeface="Arial"/>
                          <a:cs typeface="Arial"/>
                        </a:rPr>
                        <a:t>DE</a:t>
                      </a:r>
                      <a:r>
                        <a:rPr sz="1800" b="1" spc="-20" dirty="0">
                          <a:solidFill>
                            <a:srgbClr val="FFFFFF"/>
                          </a:solidFill>
                          <a:latin typeface="Arial"/>
                          <a:cs typeface="Arial"/>
                        </a:rPr>
                        <a:t> </a:t>
                      </a:r>
                      <a:r>
                        <a:rPr sz="1800" b="1" spc="-10" dirty="0">
                          <a:solidFill>
                            <a:srgbClr val="FFFFFF"/>
                          </a:solidFill>
                          <a:latin typeface="Arial"/>
                          <a:cs typeface="Arial"/>
                        </a:rPr>
                        <a:t>TIEMPO COMPLETO</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hMerge="1">
                  <a:txBody>
                    <a:bodyPr/>
                    <a:lstStyle/>
                    <a:p>
                      <a:endParaRPr/>
                    </a:p>
                  </a:txBody>
                  <a:tcPr marL="0" marR="0" marT="0" marB="0"/>
                </a:tc>
                <a:extLst>
                  <a:ext uri="{0D108BD9-81ED-4DB2-BD59-A6C34878D82A}">
                    <a16:rowId xmlns:a16="http://schemas.microsoft.com/office/drawing/2014/main" val="10000"/>
                  </a:ext>
                </a:extLst>
              </a:tr>
              <a:tr h="365125">
                <a:tc>
                  <a:txBody>
                    <a:bodyPr/>
                    <a:lstStyle/>
                    <a:p>
                      <a:pPr marL="10795" algn="ctr">
                        <a:lnSpc>
                          <a:spcPct val="100000"/>
                        </a:lnSpc>
                        <a:spcBef>
                          <a:spcPts val="320"/>
                        </a:spcBef>
                      </a:pPr>
                      <a:r>
                        <a:rPr sz="1800" spc="-10" dirty="0">
                          <a:latin typeface="Arial MT"/>
                          <a:cs typeface="Arial MT"/>
                        </a:rPr>
                        <a:t>LICENCIATURA</a:t>
                      </a:r>
                      <a:endParaRPr sz="1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0"/>
                        </a:spcBef>
                      </a:pPr>
                      <a:r>
                        <a:rPr lang="es-ES" sz="1800" spc="-50" dirty="0">
                          <a:latin typeface="Arial MT"/>
                          <a:cs typeface="Arial MT"/>
                        </a:rPr>
                        <a:t>2</a:t>
                      </a:r>
                      <a:endParaRPr sz="1800" dirty="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algn="ctr">
                        <a:lnSpc>
                          <a:spcPct val="100000"/>
                        </a:lnSpc>
                        <a:spcBef>
                          <a:spcPts val="320"/>
                        </a:spcBef>
                      </a:pPr>
                      <a:r>
                        <a:rPr sz="1800" spc="-10" dirty="0">
                          <a:latin typeface="Arial MT"/>
                          <a:cs typeface="Arial MT"/>
                        </a:rPr>
                        <a:t>MAESTRÍA</a:t>
                      </a:r>
                      <a:endParaRPr sz="1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0"/>
                        </a:spcBef>
                      </a:pPr>
                      <a:r>
                        <a:rPr sz="1800" spc="-50" dirty="0">
                          <a:latin typeface="Arial MT"/>
                          <a:cs typeface="Arial MT"/>
                        </a:rPr>
                        <a:t>1</a:t>
                      </a:r>
                      <a:endParaRPr sz="1800" dirty="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65125">
                <a:tc>
                  <a:txBody>
                    <a:bodyPr/>
                    <a:lstStyle/>
                    <a:p>
                      <a:pPr algn="ctr">
                        <a:lnSpc>
                          <a:spcPct val="100000"/>
                        </a:lnSpc>
                        <a:spcBef>
                          <a:spcPts val="320"/>
                        </a:spcBef>
                      </a:pPr>
                      <a:r>
                        <a:rPr sz="1800" spc="-10" dirty="0">
                          <a:latin typeface="Arial MT"/>
                          <a:cs typeface="Arial MT"/>
                        </a:rPr>
                        <a:t>DOCTORADO</a:t>
                      </a:r>
                      <a:endParaRPr sz="1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0"/>
                        </a:spcBef>
                      </a:pPr>
                      <a:r>
                        <a:rPr sz="1800" spc="-50" dirty="0">
                          <a:latin typeface="Arial MT"/>
                          <a:cs typeface="Arial MT"/>
                        </a:rPr>
                        <a:t>2</a:t>
                      </a:r>
                      <a:endParaRPr sz="1800">
                        <a:latin typeface="Arial MT"/>
                        <a:cs typeface="Arial MT"/>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65760">
                <a:tc>
                  <a:txBody>
                    <a:bodyPr/>
                    <a:lstStyle/>
                    <a:p>
                      <a:pPr algn="ctr">
                        <a:lnSpc>
                          <a:spcPct val="100000"/>
                        </a:lnSpc>
                        <a:spcBef>
                          <a:spcPts val="325"/>
                        </a:spcBef>
                      </a:pPr>
                      <a:r>
                        <a:rPr sz="1800" b="1" spc="-10" dirty="0">
                          <a:latin typeface="Arial"/>
                          <a:cs typeface="Arial"/>
                        </a:rPr>
                        <a:t>TOTAL</a:t>
                      </a:r>
                      <a:endParaRPr sz="18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5"/>
                        </a:spcBef>
                      </a:pPr>
                      <a:r>
                        <a:rPr lang="es-ES" sz="1800" b="1" spc="-50" dirty="0">
                          <a:latin typeface="Arial"/>
                          <a:cs typeface="Arial"/>
                        </a:rPr>
                        <a:t>5</a:t>
                      </a:r>
                      <a:endParaRPr sz="1800" dirty="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86111562"/>
              </p:ext>
            </p:extLst>
          </p:nvPr>
        </p:nvGraphicFramePr>
        <p:xfrm>
          <a:off x="731507" y="3738879"/>
          <a:ext cx="7669529" cy="2453007"/>
        </p:xfrm>
        <a:graphic>
          <a:graphicData uri="http://schemas.openxmlformats.org/drawingml/2006/table">
            <a:tbl>
              <a:tblPr firstRow="1" bandRow="1">
                <a:tableStyleId>{2D5ABB26-0587-4C30-8999-92F81FD0307C}</a:tableStyleId>
              </a:tblPr>
              <a:tblGrid>
                <a:gridCol w="2519817">
                  <a:extLst>
                    <a:ext uri="{9D8B030D-6E8A-4147-A177-3AD203B41FA5}">
                      <a16:colId xmlns:a16="http://schemas.microsoft.com/office/drawing/2014/main" val="20000"/>
                    </a:ext>
                  </a:extLst>
                </a:gridCol>
                <a:gridCol w="1018498">
                  <a:extLst>
                    <a:ext uri="{9D8B030D-6E8A-4147-A177-3AD203B41FA5}">
                      <a16:colId xmlns:a16="http://schemas.microsoft.com/office/drawing/2014/main" val="20001"/>
                    </a:ext>
                  </a:extLst>
                </a:gridCol>
                <a:gridCol w="937302">
                  <a:extLst>
                    <a:ext uri="{9D8B030D-6E8A-4147-A177-3AD203B41FA5}">
                      <a16:colId xmlns:a16="http://schemas.microsoft.com/office/drawing/2014/main" val="20002"/>
                    </a:ext>
                  </a:extLst>
                </a:gridCol>
                <a:gridCol w="1018498">
                  <a:extLst>
                    <a:ext uri="{9D8B030D-6E8A-4147-A177-3AD203B41FA5}">
                      <a16:colId xmlns:a16="http://schemas.microsoft.com/office/drawing/2014/main" val="20003"/>
                    </a:ext>
                  </a:extLst>
                </a:gridCol>
                <a:gridCol w="1087707">
                  <a:extLst>
                    <a:ext uri="{9D8B030D-6E8A-4147-A177-3AD203B41FA5}">
                      <a16:colId xmlns:a16="http://schemas.microsoft.com/office/drawing/2014/main" val="20004"/>
                    </a:ext>
                  </a:extLst>
                </a:gridCol>
                <a:gridCol w="1087707">
                  <a:extLst>
                    <a:ext uri="{9D8B030D-6E8A-4147-A177-3AD203B41FA5}">
                      <a16:colId xmlns:a16="http://schemas.microsoft.com/office/drawing/2014/main" val="575398938"/>
                    </a:ext>
                  </a:extLst>
                </a:gridCol>
              </a:tblGrid>
              <a:tr h="352425">
                <a:tc>
                  <a:txBody>
                    <a:bodyPr/>
                    <a:lstStyle/>
                    <a:p>
                      <a:pPr marL="894715">
                        <a:lnSpc>
                          <a:spcPct val="100000"/>
                        </a:lnSpc>
                        <a:spcBef>
                          <a:spcPts val="395"/>
                        </a:spcBef>
                      </a:pPr>
                      <a:r>
                        <a:rPr sz="1600" b="1" spc="-10" dirty="0">
                          <a:solidFill>
                            <a:srgbClr val="FFFFFF"/>
                          </a:solidFill>
                          <a:latin typeface="Arial"/>
                          <a:cs typeface="Arial"/>
                        </a:rPr>
                        <a:t>CONCEPTO</a:t>
                      </a:r>
                      <a:endParaRPr sz="16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a:txBody>
                    <a:bodyPr/>
                    <a:lstStyle/>
                    <a:p>
                      <a:pPr marL="635" algn="ctr">
                        <a:lnSpc>
                          <a:spcPct val="100000"/>
                        </a:lnSpc>
                        <a:spcBef>
                          <a:spcPts val="325"/>
                        </a:spcBef>
                      </a:pPr>
                      <a:r>
                        <a:rPr sz="1600" b="1" spc="-20" dirty="0">
                          <a:solidFill>
                            <a:srgbClr val="FFFFFF"/>
                          </a:solidFill>
                          <a:latin typeface="Arial"/>
                          <a:cs typeface="Arial"/>
                        </a:rPr>
                        <a:t>2022</a:t>
                      </a:r>
                      <a:endParaRPr sz="16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a:txBody>
                    <a:bodyPr/>
                    <a:lstStyle/>
                    <a:p>
                      <a:pPr marL="321310">
                        <a:lnSpc>
                          <a:spcPct val="100000"/>
                        </a:lnSpc>
                        <a:spcBef>
                          <a:spcPts val="325"/>
                        </a:spcBef>
                      </a:pPr>
                      <a:r>
                        <a:rPr sz="1600" b="1" spc="-20" dirty="0">
                          <a:solidFill>
                            <a:srgbClr val="FFFFFF"/>
                          </a:solidFill>
                          <a:latin typeface="Arial"/>
                          <a:cs typeface="Arial"/>
                        </a:rPr>
                        <a:t>2023</a:t>
                      </a:r>
                      <a:endParaRPr sz="16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a:txBody>
                    <a:bodyPr/>
                    <a:lstStyle/>
                    <a:p>
                      <a:pPr marL="1270" algn="ctr">
                        <a:lnSpc>
                          <a:spcPct val="100000"/>
                        </a:lnSpc>
                        <a:spcBef>
                          <a:spcPts val="325"/>
                        </a:spcBef>
                      </a:pPr>
                      <a:r>
                        <a:rPr sz="1600" b="1" spc="-20" dirty="0">
                          <a:solidFill>
                            <a:srgbClr val="FFFFFF"/>
                          </a:solidFill>
                          <a:latin typeface="Arial"/>
                          <a:cs typeface="Arial"/>
                        </a:rPr>
                        <a:t>2024</a:t>
                      </a:r>
                      <a:endParaRPr sz="16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a:txBody>
                    <a:bodyPr/>
                    <a:lstStyle/>
                    <a:p>
                      <a:pPr algn="ctr">
                        <a:lnSpc>
                          <a:spcPct val="100000"/>
                        </a:lnSpc>
                        <a:spcBef>
                          <a:spcPts val="325"/>
                        </a:spcBef>
                      </a:pPr>
                      <a:r>
                        <a:rPr sz="1600" b="1" spc="-20" dirty="0">
                          <a:solidFill>
                            <a:schemeClr val="bg1"/>
                          </a:solidFill>
                          <a:latin typeface="Arial"/>
                          <a:cs typeface="Arial"/>
                        </a:rPr>
                        <a:t>2025</a:t>
                      </a:r>
                      <a:endParaRPr sz="1600" b="1" dirty="0">
                        <a:solidFill>
                          <a:schemeClr val="bg1"/>
                        </a:solidFill>
                        <a:latin typeface="Arial"/>
                        <a:cs typeface="Arial"/>
                      </a:endParaRPr>
                    </a:p>
                  </a:txBody>
                  <a:tcPr marL="0" marR="0" marT="4127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rgbClr val="951151"/>
                    </a:solidFill>
                  </a:tcPr>
                </a:tc>
                <a:tc>
                  <a:txBody>
                    <a:bodyPr/>
                    <a:lstStyle/>
                    <a:p>
                      <a:pPr algn="ctr">
                        <a:lnSpc>
                          <a:spcPct val="100000"/>
                        </a:lnSpc>
                        <a:spcBef>
                          <a:spcPts val="325"/>
                        </a:spcBef>
                      </a:pPr>
                      <a:r>
                        <a:rPr lang="es-ES" sz="1600" b="1" dirty="0">
                          <a:solidFill>
                            <a:schemeClr val="bg1"/>
                          </a:solidFill>
                          <a:latin typeface="Arial"/>
                          <a:cs typeface="Arial"/>
                        </a:rPr>
                        <a:t>2026</a:t>
                      </a:r>
                      <a:endParaRPr sz="1600" b="1" dirty="0">
                        <a:solidFill>
                          <a:schemeClr val="bg1"/>
                        </a:solidFill>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951151"/>
                    </a:solidFill>
                  </a:tcPr>
                </a:tc>
                <a:extLst>
                  <a:ext uri="{0D108BD9-81ED-4DB2-BD59-A6C34878D82A}">
                    <a16:rowId xmlns:a16="http://schemas.microsoft.com/office/drawing/2014/main" val="10000"/>
                  </a:ext>
                </a:extLst>
              </a:tr>
              <a:tr h="288290">
                <a:tc>
                  <a:txBody>
                    <a:bodyPr/>
                    <a:lstStyle/>
                    <a:p>
                      <a:pPr marL="91440">
                        <a:lnSpc>
                          <a:spcPct val="100000"/>
                        </a:lnSpc>
                        <a:spcBef>
                          <a:spcPts val="385"/>
                        </a:spcBef>
                      </a:pPr>
                      <a:r>
                        <a:rPr sz="1400" b="1" spc="-10" dirty="0">
                          <a:latin typeface="Arial" panose="020B0604020202020204" pitchFamily="34" charset="0"/>
                          <a:cs typeface="Arial" panose="020B0604020202020204" pitchFamily="34" charset="0"/>
                        </a:rPr>
                        <a:t>MATRICULA</a:t>
                      </a:r>
                      <a:endParaRPr sz="1400" dirty="0">
                        <a:latin typeface="Arial" panose="020B0604020202020204" pitchFamily="34" charset="0"/>
                        <a:cs typeface="Arial" panose="020B0604020202020204" pitchFamily="34" charset="0"/>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85"/>
                        </a:spcBef>
                      </a:pPr>
                      <a:r>
                        <a:rPr sz="1400" b="1" spc="-25" dirty="0">
                          <a:latin typeface="Arial" panose="020B0604020202020204" pitchFamily="34" charset="0"/>
                          <a:cs typeface="Arial" panose="020B0604020202020204" pitchFamily="34" charset="0"/>
                        </a:rPr>
                        <a:t>458</a:t>
                      </a:r>
                      <a:endParaRPr sz="1400" dirty="0">
                        <a:latin typeface="Arial" panose="020B0604020202020204" pitchFamily="34" charset="0"/>
                        <a:cs typeface="Arial" panose="020B0604020202020204" pitchFamily="34" charset="0"/>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85"/>
                        </a:spcBef>
                      </a:pPr>
                      <a:r>
                        <a:rPr sz="1400" b="1" spc="-25" dirty="0">
                          <a:latin typeface="Arial" panose="020B0604020202020204" pitchFamily="34" charset="0"/>
                          <a:cs typeface="Arial" panose="020B0604020202020204" pitchFamily="34" charset="0"/>
                        </a:rPr>
                        <a:t>398</a:t>
                      </a:r>
                      <a:endParaRPr sz="1400">
                        <a:latin typeface="Arial" panose="020B0604020202020204" pitchFamily="34" charset="0"/>
                        <a:cs typeface="Arial" panose="020B0604020202020204" pitchFamily="34" charset="0"/>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85"/>
                        </a:spcBef>
                      </a:pPr>
                      <a:r>
                        <a:rPr sz="1400" b="1" spc="-25" dirty="0">
                          <a:latin typeface="Arial" panose="020B0604020202020204" pitchFamily="34" charset="0"/>
                          <a:cs typeface="Arial" panose="020B0604020202020204" pitchFamily="34" charset="0"/>
                        </a:rPr>
                        <a:t>287</a:t>
                      </a:r>
                      <a:endParaRPr sz="1400">
                        <a:latin typeface="Arial" panose="020B0604020202020204" pitchFamily="34" charset="0"/>
                        <a:cs typeface="Arial" panose="020B0604020202020204" pitchFamily="34" charset="0"/>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85"/>
                        </a:spcBef>
                      </a:pPr>
                      <a:r>
                        <a:rPr lang="es-MX" sz="1400" b="1" spc="-25" dirty="0">
                          <a:latin typeface="Arial" panose="020B0604020202020204" pitchFamily="34" charset="0"/>
                          <a:cs typeface="Arial" panose="020B0604020202020204" pitchFamily="34" charset="0"/>
                        </a:rPr>
                        <a:t>259</a:t>
                      </a:r>
                      <a:endParaRPr sz="1400" dirty="0">
                        <a:latin typeface="Arial" panose="020B0604020202020204" pitchFamily="34" charset="0"/>
                        <a:cs typeface="Arial" panose="020B0604020202020204" pitchFamily="34" charset="0"/>
                      </a:endParaRPr>
                    </a:p>
                  </a:txBody>
                  <a:tcPr marL="0" marR="0" marT="4889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ctr">
                        <a:lnSpc>
                          <a:spcPct val="100000"/>
                        </a:lnSpc>
                        <a:spcBef>
                          <a:spcPts val="385"/>
                        </a:spcBef>
                      </a:pPr>
                      <a:r>
                        <a:rPr lang="es-ES" sz="1400" b="1" dirty="0">
                          <a:latin typeface="Arial" panose="020B0604020202020204" pitchFamily="34" charset="0"/>
                          <a:cs typeface="Arial" panose="020B0604020202020204" pitchFamily="34" charset="0"/>
                        </a:rPr>
                        <a:t>176</a:t>
                      </a:r>
                      <a:endParaRPr sz="1400" b="1" dirty="0">
                        <a:latin typeface="Arial" panose="020B0604020202020204" pitchFamily="34" charset="0"/>
                        <a:cs typeface="Arial" panose="020B0604020202020204" pitchFamily="34" charset="0"/>
                      </a:endParaRPr>
                    </a:p>
                  </a:txBody>
                  <a:tcPr marL="0" marR="0" marT="48895"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3406">
                <a:tc>
                  <a:txBody>
                    <a:bodyPr/>
                    <a:lstStyle/>
                    <a:p>
                      <a:pPr marL="91440">
                        <a:lnSpc>
                          <a:spcPct val="100000"/>
                        </a:lnSpc>
                        <a:spcBef>
                          <a:spcPts val="1050"/>
                        </a:spcBef>
                      </a:pPr>
                      <a:r>
                        <a:rPr sz="1400" b="1" spc="-10" dirty="0">
                          <a:latin typeface="Arial" panose="020B0604020202020204" pitchFamily="34" charset="0"/>
                          <a:cs typeface="Arial" panose="020B0604020202020204" pitchFamily="34" charset="0"/>
                        </a:rPr>
                        <a:t>DESERCIÓN</a:t>
                      </a:r>
                      <a:endParaRPr sz="1400">
                        <a:latin typeface="Arial" panose="020B0604020202020204" pitchFamily="34" charset="0"/>
                        <a:cs typeface="Arial" panose="020B0604020202020204" pitchFamily="34" charset="0"/>
                      </a:endParaRPr>
                    </a:p>
                  </a:txBody>
                  <a:tcPr marL="0" marR="0" marT="133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050"/>
                        </a:spcBef>
                      </a:pPr>
                      <a:r>
                        <a:rPr sz="1400" b="1" spc="-10" dirty="0">
                          <a:latin typeface="Arial" panose="020B0604020202020204" pitchFamily="34" charset="0"/>
                          <a:cs typeface="Arial" panose="020B0604020202020204" pitchFamily="34" charset="0"/>
                        </a:rPr>
                        <a:t>2.62%</a:t>
                      </a:r>
                      <a:endParaRPr sz="1400" dirty="0">
                        <a:latin typeface="Arial" panose="020B0604020202020204" pitchFamily="34" charset="0"/>
                        <a:cs typeface="Arial" panose="020B0604020202020204" pitchFamily="34" charset="0"/>
                      </a:endParaRPr>
                    </a:p>
                  </a:txBody>
                  <a:tcPr marL="0" marR="0" marT="133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77495" algn="r">
                        <a:lnSpc>
                          <a:spcPct val="100000"/>
                        </a:lnSpc>
                        <a:spcBef>
                          <a:spcPts val="1050"/>
                        </a:spcBef>
                      </a:pPr>
                      <a:r>
                        <a:rPr sz="1400" b="1" spc="-10" dirty="0">
                          <a:latin typeface="Arial" panose="020B0604020202020204" pitchFamily="34" charset="0"/>
                          <a:cs typeface="Arial" panose="020B0604020202020204" pitchFamily="34" charset="0"/>
                        </a:rPr>
                        <a:t>12.53%</a:t>
                      </a:r>
                      <a:endParaRPr sz="1400" dirty="0">
                        <a:latin typeface="Arial" panose="020B0604020202020204" pitchFamily="34" charset="0"/>
                        <a:cs typeface="Arial" panose="020B0604020202020204" pitchFamily="34" charset="0"/>
                      </a:endParaRPr>
                    </a:p>
                  </a:txBody>
                  <a:tcPr marL="0" marR="0" marT="133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050"/>
                        </a:spcBef>
                      </a:pPr>
                      <a:r>
                        <a:rPr sz="1400" b="1" spc="-10" dirty="0">
                          <a:latin typeface="Arial" panose="020B0604020202020204" pitchFamily="34" charset="0"/>
                          <a:cs typeface="Arial" panose="020B0604020202020204" pitchFamily="34" charset="0"/>
                        </a:rPr>
                        <a:t>8.01%</a:t>
                      </a:r>
                      <a:endParaRPr sz="1400" dirty="0">
                        <a:latin typeface="Arial" panose="020B0604020202020204" pitchFamily="34" charset="0"/>
                        <a:cs typeface="Arial" panose="020B0604020202020204" pitchFamily="34" charset="0"/>
                      </a:endParaRPr>
                    </a:p>
                  </a:txBody>
                  <a:tcPr marL="0" marR="0" marT="133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marR="248920" indent="7938" algn="r">
                        <a:lnSpc>
                          <a:spcPct val="100000"/>
                        </a:lnSpc>
                        <a:spcBef>
                          <a:spcPts val="330"/>
                        </a:spcBef>
                      </a:pPr>
                      <a:r>
                        <a:rPr lang="es-MX" sz="1400" b="1" dirty="0">
                          <a:latin typeface="Arial" panose="020B0604020202020204" pitchFamily="34" charset="0"/>
                          <a:cs typeface="Arial" panose="020B0604020202020204" pitchFamily="34" charset="0"/>
                        </a:rPr>
                        <a:t>16.99%</a:t>
                      </a:r>
                    </a:p>
                  </a:txBody>
                  <a:tcPr marL="0" marR="0" marT="4191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257175" marR="248920" indent="76200" algn="ctr">
                        <a:lnSpc>
                          <a:spcPct val="100000"/>
                        </a:lnSpc>
                        <a:spcBef>
                          <a:spcPts val="330"/>
                        </a:spcBef>
                      </a:pPr>
                      <a:r>
                        <a:rPr lang="es-ES" sz="1400" b="1" dirty="0">
                          <a:latin typeface="Arial" panose="020B0604020202020204" pitchFamily="34" charset="0"/>
                          <a:cs typeface="Arial" panose="020B0604020202020204" pitchFamily="34" charset="0"/>
                        </a:rPr>
                        <a:t>5.38%</a:t>
                      </a:r>
                      <a:endParaRPr lang="es-MX" sz="1400" b="1" dirty="0">
                        <a:latin typeface="Arial" panose="020B0604020202020204" pitchFamily="34" charset="0"/>
                        <a:cs typeface="Arial" panose="020B0604020202020204" pitchFamily="34" charset="0"/>
                      </a:endParaRPr>
                    </a:p>
                  </a:txBody>
                  <a:tcPr marL="0" marR="0" marT="41910" marB="0" anchor="ctr">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3406">
                <a:tc>
                  <a:txBody>
                    <a:bodyPr/>
                    <a:lstStyle/>
                    <a:p>
                      <a:pPr marL="91440" algn="l">
                        <a:lnSpc>
                          <a:spcPct val="100000"/>
                        </a:lnSpc>
                      </a:pPr>
                      <a:r>
                        <a:rPr sz="1400" b="1" dirty="0">
                          <a:latin typeface="Arial" panose="020B0604020202020204" pitchFamily="34" charset="0"/>
                          <a:cs typeface="Arial" panose="020B0604020202020204" pitchFamily="34" charset="0"/>
                        </a:rPr>
                        <a:t>EFICIENCIA</a:t>
                      </a:r>
                      <a:r>
                        <a:rPr sz="1400" b="1" spc="-60" dirty="0">
                          <a:latin typeface="Arial" panose="020B0604020202020204" pitchFamily="34" charset="0"/>
                          <a:cs typeface="Arial" panose="020B0604020202020204" pitchFamily="34" charset="0"/>
                        </a:rPr>
                        <a:t> </a:t>
                      </a:r>
                      <a:r>
                        <a:rPr sz="1400" b="1" spc="-10" dirty="0">
                          <a:latin typeface="Arial" panose="020B0604020202020204" pitchFamily="34" charset="0"/>
                          <a:cs typeface="Arial" panose="020B0604020202020204" pitchFamily="34" charset="0"/>
                        </a:rPr>
                        <a:t>TERMINAL</a:t>
                      </a:r>
                      <a:endParaRPr sz="1400" dirty="0">
                        <a:latin typeface="Arial" panose="020B0604020202020204" pitchFamily="34" charset="0"/>
                        <a:cs typeface="Arial" panose="020B0604020202020204" pitchFamily="34" charset="0"/>
                      </a:endParaRPr>
                    </a:p>
                  </a:txBody>
                  <a:tcPr marL="0" marR="0" marT="140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pPr>
                      <a:r>
                        <a:rPr sz="1400" b="1" spc="-25" dirty="0">
                          <a:latin typeface="Arial" panose="020B0604020202020204" pitchFamily="34" charset="0"/>
                          <a:cs typeface="Arial" panose="020B0604020202020204" pitchFamily="34" charset="0"/>
                        </a:rPr>
                        <a:t>64%</a:t>
                      </a:r>
                      <a:endParaRPr sz="1400" dirty="0">
                        <a:latin typeface="Arial" panose="020B0604020202020204" pitchFamily="34" charset="0"/>
                        <a:cs typeface="Arial" panose="020B0604020202020204" pitchFamily="34" charset="0"/>
                      </a:endParaRPr>
                    </a:p>
                  </a:txBody>
                  <a:tcPr marL="0" marR="0" marT="14097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165">
                        <a:lnSpc>
                          <a:spcPct val="100000"/>
                        </a:lnSpc>
                      </a:pPr>
                      <a:r>
                        <a:rPr sz="1400" b="1" dirty="0">
                          <a:latin typeface="Arial" panose="020B0604020202020204" pitchFamily="34" charset="0"/>
                          <a:cs typeface="Arial" panose="020B0604020202020204" pitchFamily="34" charset="0"/>
                        </a:rPr>
                        <a:t>60.63</a:t>
                      </a:r>
                      <a:r>
                        <a:rPr sz="1400" b="1" spc="310" dirty="0">
                          <a:latin typeface="Arial" panose="020B0604020202020204" pitchFamily="34" charset="0"/>
                          <a:cs typeface="Arial" panose="020B0604020202020204" pitchFamily="34" charset="0"/>
                        </a:rPr>
                        <a:t> </a:t>
                      </a:r>
                      <a:r>
                        <a:rPr sz="1400" b="1" spc="-50" dirty="0">
                          <a:latin typeface="Arial" panose="020B0604020202020204" pitchFamily="34" charset="0"/>
                          <a:cs typeface="Arial" panose="020B0604020202020204" pitchFamily="34" charset="0"/>
                        </a:rPr>
                        <a:t>%</a:t>
                      </a:r>
                      <a:endParaRPr sz="1400" dirty="0">
                        <a:latin typeface="Arial" panose="020B0604020202020204" pitchFamily="34" charset="0"/>
                        <a:cs typeface="Arial" panose="020B0604020202020204" pitchFamily="34" charset="0"/>
                      </a:endParaRPr>
                    </a:p>
                  </a:txBody>
                  <a:tcPr marL="0" marR="0" marT="14097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pPr>
                      <a:r>
                        <a:rPr sz="1400" b="1" spc="-10" dirty="0">
                          <a:latin typeface="Arial" panose="020B0604020202020204" pitchFamily="34" charset="0"/>
                          <a:cs typeface="Arial" panose="020B0604020202020204" pitchFamily="34" charset="0"/>
                        </a:rPr>
                        <a:t>57.44%</a:t>
                      </a:r>
                      <a:endParaRPr sz="1400" dirty="0">
                        <a:latin typeface="Arial" panose="020B0604020202020204" pitchFamily="34" charset="0"/>
                        <a:cs typeface="Arial" panose="020B0604020202020204" pitchFamily="34" charset="0"/>
                      </a:endParaRPr>
                    </a:p>
                  </a:txBody>
                  <a:tcPr marL="0" marR="0" marT="14097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0175" marR="123825" indent="635" algn="ctr">
                        <a:lnSpc>
                          <a:spcPct val="100000"/>
                        </a:lnSpc>
                        <a:spcBef>
                          <a:spcPts val="330"/>
                        </a:spcBef>
                      </a:pPr>
                      <a:r>
                        <a:rPr lang="es-MX" sz="1400" b="1" dirty="0">
                          <a:latin typeface="Arial" panose="020B0604020202020204" pitchFamily="34" charset="0"/>
                          <a:cs typeface="Arial" panose="020B0604020202020204" pitchFamily="34" charset="0"/>
                        </a:rPr>
                        <a:t>45.69%</a:t>
                      </a:r>
                      <a:endParaRPr sz="1400" dirty="0">
                        <a:latin typeface="Arial" panose="020B0604020202020204" pitchFamily="34" charset="0"/>
                        <a:cs typeface="Arial" panose="020B0604020202020204" pitchFamily="34" charset="0"/>
                      </a:endParaRPr>
                    </a:p>
                  </a:txBody>
                  <a:tcPr marL="0" marR="0" marT="4191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130175" marR="123825" indent="635" algn="ctr">
                        <a:lnSpc>
                          <a:spcPct val="100000"/>
                        </a:lnSpc>
                        <a:spcBef>
                          <a:spcPts val="330"/>
                        </a:spcBef>
                      </a:pPr>
                      <a:r>
                        <a:rPr lang="es-ES" sz="1400" b="1" dirty="0">
                          <a:latin typeface="Arial" panose="020B0604020202020204" pitchFamily="34" charset="0"/>
                          <a:cs typeface="Arial" panose="020B0604020202020204" pitchFamily="34" charset="0"/>
                        </a:rPr>
                        <a:t>94.62%</a:t>
                      </a:r>
                      <a:endParaRPr sz="1400" b="1" dirty="0">
                        <a:latin typeface="Arial" panose="020B0604020202020204" pitchFamily="34" charset="0"/>
                        <a:cs typeface="Arial" panose="020B0604020202020204" pitchFamily="34" charset="0"/>
                      </a:endParaRPr>
                    </a:p>
                  </a:txBody>
                  <a:tcPr marL="0" marR="0" marT="41910" marB="0" anchor="ctr">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425">
                <a:tc>
                  <a:txBody>
                    <a:bodyPr/>
                    <a:lstStyle/>
                    <a:p>
                      <a:pPr marL="91440">
                        <a:lnSpc>
                          <a:spcPct val="100000"/>
                        </a:lnSpc>
                        <a:spcBef>
                          <a:spcPts val="640"/>
                        </a:spcBef>
                      </a:pPr>
                      <a:r>
                        <a:rPr sz="1400" b="1" spc="-10" dirty="0">
                          <a:latin typeface="Arial" panose="020B0604020202020204" pitchFamily="34" charset="0"/>
                          <a:cs typeface="Arial" panose="020B0604020202020204" pitchFamily="34" charset="0"/>
                        </a:rPr>
                        <a:t>ALUMNO/DOCENTE</a:t>
                      </a:r>
                      <a:endParaRPr sz="1400">
                        <a:latin typeface="Arial" panose="020B0604020202020204" pitchFamily="34" charset="0"/>
                        <a:cs typeface="Arial" panose="020B0604020202020204" pitchFamily="34" charset="0"/>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40"/>
                        </a:spcBef>
                      </a:pPr>
                      <a:r>
                        <a:rPr sz="1400" b="1" spc="-50" dirty="0">
                          <a:latin typeface="Arial" panose="020B0604020202020204" pitchFamily="34" charset="0"/>
                          <a:cs typeface="Arial" panose="020B0604020202020204" pitchFamily="34" charset="0"/>
                        </a:rPr>
                        <a:t>9</a:t>
                      </a:r>
                      <a:endParaRPr sz="1400" dirty="0">
                        <a:latin typeface="Arial" panose="020B0604020202020204" pitchFamily="34" charset="0"/>
                        <a:cs typeface="Arial" panose="020B0604020202020204" pitchFamily="34" charset="0"/>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640"/>
                        </a:spcBef>
                      </a:pPr>
                      <a:r>
                        <a:rPr sz="1400" b="1" spc="-50" dirty="0">
                          <a:latin typeface="Arial" panose="020B0604020202020204" pitchFamily="34" charset="0"/>
                          <a:cs typeface="Arial" panose="020B0604020202020204" pitchFamily="34" charset="0"/>
                        </a:rPr>
                        <a:t>7</a:t>
                      </a:r>
                      <a:endParaRPr sz="1400">
                        <a:latin typeface="Arial" panose="020B0604020202020204" pitchFamily="34" charset="0"/>
                        <a:cs typeface="Arial" panose="020B0604020202020204" pitchFamily="34" charset="0"/>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640"/>
                        </a:spcBef>
                      </a:pPr>
                      <a:r>
                        <a:rPr sz="1400" b="1" spc="-50" dirty="0">
                          <a:latin typeface="Arial" panose="020B0604020202020204" pitchFamily="34" charset="0"/>
                          <a:cs typeface="Arial" panose="020B0604020202020204" pitchFamily="34" charset="0"/>
                        </a:rPr>
                        <a:t>5</a:t>
                      </a:r>
                      <a:endParaRPr sz="1400" dirty="0">
                        <a:latin typeface="Arial" panose="020B0604020202020204" pitchFamily="34" charset="0"/>
                        <a:cs typeface="Arial" panose="020B0604020202020204" pitchFamily="34" charset="0"/>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40"/>
                        </a:spcBef>
                      </a:pPr>
                      <a:r>
                        <a:rPr lang="es-MX" sz="1400" b="1" dirty="0">
                          <a:latin typeface="Arial" panose="020B0604020202020204" pitchFamily="34" charset="0"/>
                          <a:cs typeface="Arial" panose="020B0604020202020204" pitchFamily="34" charset="0"/>
                        </a:rPr>
                        <a:t>8</a:t>
                      </a:r>
                      <a:endParaRPr sz="1400" b="1" dirty="0">
                        <a:latin typeface="Arial" panose="020B0604020202020204" pitchFamily="34" charset="0"/>
                        <a:cs typeface="Arial" panose="020B0604020202020204" pitchFamily="34" charset="0"/>
                      </a:endParaRPr>
                    </a:p>
                  </a:txBody>
                  <a:tcPr marL="0" marR="0" marT="8128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ctr">
                        <a:lnSpc>
                          <a:spcPct val="100000"/>
                        </a:lnSpc>
                        <a:spcBef>
                          <a:spcPts val="640"/>
                        </a:spcBef>
                      </a:pPr>
                      <a:r>
                        <a:rPr lang="es-MX" sz="1400" b="1" dirty="0">
                          <a:latin typeface="Arial" panose="020B0604020202020204" pitchFamily="34" charset="0"/>
                          <a:cs typeface="Arial" panose="020B0604020202020204" pitchFamily="34" charset="0"/>
                        </a:rPr>
                        <a:t>7</a:t>
                      </a:r>
                      <a:endParaRPr sz="1400" b="1" dirty="0">
                        <a:latin typeface="Arial" panose="020B0604020202020204" pitchFamily="34" charset="0"/>
                        <a:cs typeface="Arial" panose="020B0604020202020204" pitchFamily="34" charset="0"/>
                      </a:endParaRPr>
                    </a:p>
                  </a:txBody>
                  <a:tcPr marL="0" marR="0" marT="8128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3055">
                <a:tc>
                  <a:txBody>
                    <a:bodyPr/>
                    <a:lstStyle/>
                    <a:p>
                      <a:pPr marL="91440">
                        <a:lnSpc>
                          <a:spcPct val="100000"/>
                        </a:lnSpc>
                        <a:spcBef>
                          <a:spcPts val="489"/>
                        </a:spcBef>
                      </a:pPr>
                      <a:r>
                        <a:rPr sz="1400" b="1" dirty="0">
                          <a:latin typeface="Arial" panose="020B0604020202020204" pitchFamily="34" charset="0"/>
                          <a:cs typeface="Arial" panose="020B0604020202020204" pitchFamily="34" charset="0"/>
                        </a:rPr>
                        <a:t>COSTO</a:t>
                      </a:r>
                      <a:r>
                        <a:rPr sz="1400" b="1" spc="-15" dirty="0">
                          <a:latin typeface="Arial" panose="020B0604020202020204" pitchFamily="34" charset="0"/>
                          <a:cs typeface="Arial" panose="020B0604020202020204" pitchFamily="34" charset="0"/>
                        </a:rPr>
                        <a:t> </a:t>
                      </a:r>
                      <a:r>
                        <a:rPr sz="1400" b="1" dirty="0">
                          <a:latin typeface="Arial" panose="020B0604020202020204" pitchFamily="34" charset="0"/>
                          <a:cs typeface="Arial" panose="020B0604020202020204" pitchFamily="34" charset="0"/>
                        </a:rPr>
                        <a:t>X</a:t>
                      </a:r>
                      <a:r>
                        <a:rPr sz="1400" b="1" spc="-65" dirty="0">
                          <a:latin typeface="Arial" panose="020B0604020202020204" pitchFamily="34" charset="0"/>
                          <a:cs typeface="Arial" panose="020B0604020202020204" pitchFamily="34" charset="0"/>
                        </a:rPr>
                        <a:t> </a:t>
                      </a:r>
                      <a:r>
                        <a:rPr sz="1400" b="1" spc="-10" dirty="0">
                          <a:latin typeface="Arial" panose="020B0604020202020204" pitchFamily="34" charset="0"/>
                          <a:cs typeface="Arial" panose="020B0604020202020204" pitchFamily="34" charset="0"/>
                        </a:rPr>
                        <a:t>ALUMNO</a:t>
                      </a:r>
                      <a:endParaRPr sz="1400">
                        <a:latin typeface="Arial" panose="020B0604020202020204" pitchFamily="34" charset="0"/>
                        <a:cs typeface="Arial" panose="020B0604020202020204" pitchFamily="34" charset="0"/>
                      </a:endParaRPr>
                    </a:p>
                  </a:txBody>
                  <a:tcPr marL="0" marR="0" marT="622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89"/>
                        </a:spcBef>
                      </a:pPr>
                      <a:r>
                        <a:rPr sz="1400" b="1" spc="-10" dirty="0">
                          <a:latin typeface="Arial" panose="020B0604020202020204" pitchFamily="34" charset="0"/>
                          <a:cs typeface="Arial" panose="020B0604020202020204" pitchFamily="34" charset="0"/>
                        </a:rPr>
                        <a:t>$49,927</a:t>
                      </a:r>
                      <a:endParaRPr sz="1400">
                        <a:latin typeface="Arial" panose="020B0604020202020204" pitchFamily="34" charset="0"/>
                        <a:cs typeface="Arial" panose="020B0604020202020204" pitchFamily="34" charset="0"/>
                      </a:endParaRPr>
                    </a:p>
                  </a:txBody>
                  <a:tcPr marL="0" marR="0" marT="622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60985" algn="r">
                        <a:lnSpc>
                          <a:spcPct val="100000"/>
                        </a:lnSpc>
                        <a:spcBef>
                          <a:spcPts val="489"/>
                        </a:spcBef>
                      </a:pPr>
                      <a:r>
                        <a:rPr sz="1400" b="1" spc="-10" dirty="0">
                          <a:latin typeface="Arial" panose="020B0604020202020204" pitchFamily="34" charset="0"/>
                          <a:cs typeface="Arial" panose="020B0604020202020204" pitchFamily="34" charset="0"/>
                        </a:rPr>
                        <a:t>$57,304</a:t>
                      </a:r>
                      <a:endParaRPr sz="1400">
                        <a:latin typeface="Arial" panose="020B0604020202020204" pitchFamily="34" charset="0"/>
                        <a:cs typeface="Arial" panose="020B0604020202020204" pitchFamily="34" charset="0"/>
                      </a:endParaRPr>
                    </a:p>
                  </a:txBody>
                  <a:tcPr marL="0" marR="0" marT="622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89"/>
                        </a:spcBef>
                      </a:pPr>
                      <a:r>
                        <a:rPr sz="1400" b="1" spc="-10" dirty="0">
                          <a:latin typeface="Arial" panose="020B0604020202020204" pitchFamily="34" charset="0"/>
                          <a:cs typeface="Arial" panose="020B0604020202020204" pitchFamily="34" charset="0"/>
                        </a:rPr>
                        <a:t>$71,550.97</a:t>
                      </a:r>
                      <a:endParaRPr sz="1400">
                        <a:latin typeface="Arial" panose="020B0604020202020204" pitchFamily="34" charset="0"/>
                        <a:cs typeface="Arial" panose="020B0604020202020204" pitchFamily="34" charset="0"/>
                      </a:endParaRPr>
                    </a:p>
                  </a:txBody>
                  <a:tcPr marL="0" marR="0" marT="6222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0" lvl="0" indent="0" algn="ctr" defTabSz="914400" eaLnBrk="1" fontAlgn="auto" latinLnBrk="0" hangingPunct="1">
                        <a:lnSpc>
                          <a:spcPct val="100000"/>
                        </a:lnSpc>
                        <a:spcBef>
                          <a:spcPts val="330"/>
                        </a:spcBef>
                        <a:spcAft>
                          <a:spcPts val="0"/>
                        </a:spcAft>
                        <a:buClrTx/>
                        <a:buSzTx/>
                        <a:buFontTx/>
                        <a:buNone/>
                        <a:tabLst/>
                        <a:defRPr/>
                      </a:pPr>
                      <a:r>
                        <a:rPr kumimoji="0" lang="es-MX"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$ 70,393.00</a:t>
                      </a:r>
                      <a:endParaRPr sz="1400" dirty="0">
                        <a:latin typeface="Arial" panose="020B0604020202020204" pitchFamily="34" charset="0"/>
                        <a:cs typeface="Arial" panose="020B0604020202020204" pitchFamily="34" charset="0"/>
                      </a:endParaRPr>
                    </a:p>
                  </a:txBody>
                  <a:tcPr marL="0" marR="0" marT="62229"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92075" marR="0" lvl="0" indent="0" algn="ctr" defTabSz="914400" eaLnBrk="1" fontAlgn="auto" latinLnBrk="0" hangingPunct="1">
                        <a:lnSpc>
                          <a:spcPct val="100000"/>
                        </a:lnSpc>
                        <a:spcBef>
                          <a:spcPts val="330"/>
                        </a:spcBef>
                        <a:spcAft>
                          <a:spcPts val="0"/>
                        </a:spcAft>
                        <a:buClrTx/>
                        <a:buSzTx/>
                        <a:buFontTx/>
                        <a:buNone/>
                        <a:tabLst/>
                        <a:defRPr/>
                      </a:pPr>
                      <a:r>
                        <a:rPr lang="es-MX" sz="1400" b="1" dirty="0">
                          <a:latin typeface="Arial"/>
                          <a:cs typeface="Arial"/>
                        </a:rPr>
                        <a:t>$73,639.86</a:t>
                      </a:r>
                    </a:p>
                  </a:txBody>
                  <a:tcPr marL="0" marR="0" marT="62229"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5"/>
                  </a:ext>
                </a:extLst>
              </a:tr>
            </a:tbl>
          </a:graphicData>
        </a:graphic>
      </p:graphicFrame>
      <p:graphicFrame>
        <p:nvGraphicFramePr>
          <p:cNvPr id="3" name="object 3"/>
          <p:cNvGraphicFramePr>
            <a:graphicFrameLocks noGrp="1"/>
          </p:cNvGraphicFramePr>
          <p:nvPr>
            <p:extLst>
              <p:ext uri="{D42A27DB-BD31-4B8C-83A1-F6EECF244321}">
                <p14:modId xmlns:p14="http://schemas.microsoft.com/office/powerpoint/2010/main" val="2245041060"/>
              </p:ext>
            </p:extLst>
          </p:nvPr>
        </p:nvGraphicFramePr>
        <p:xfrm>
          <a:off x="731507" y="1446400"/>
          <a:ext cx="7667625" cy="2062480"/>
        </p:xfrm>
        <a:graphic>
          <a:graphicData uri="http://schemas.openxmlformats.org/drawingml/2006/table">
            <a:tbl>
              <a:tblPr firstRow="1" bandRow="1">
                <a:tableStyleId>{2D5ABB26-0587-4C30-8999-92F81FD0307C}</a:tableStyleId>
              </a:tblPr>
              <a:tblGrid>
                <a:gridCol w="4665980">
                  <a:extLst>
                    <a:ext uri="{9D8B030D-6E8A-4147-A177-3AD203B41FA5}">
                      <a16:colId xmlns:a16="http://schemas.microsoft.com/office/drawing/2014/main" val="20000"/>
                    </a:ext>
                  </a:extLst>
                </a:gridCol>
                <a:gridCol w="3001645">
                  <a:extLst>
                    <a:ext uri="{9D8B030D-6E8A-4147-A177-3AD203B41FA5}">
                      <a16:colId xmlns:a16="http://schemas.microsoft.com/office/drawing/2014/main" val="20001"/>
                    </a:ext>
                  </a:extLst>
                </a:gridCol>
              </a:tblGrid>
              <a:tr h="370205">
                <a:tc>
                  <a:txBody>
                    <a:bodyPr/>
                    <a:lstStyle/>
                    <a:p>
                      <a:pPr marL="349250">
                        <a:lnSpc>
                          <a:spcPct val="100000"/>
                        </a:lnSpc>
                        <a:spcBef>
                          <a:spcPts val="260"/>
                        </a:spcBef>
                      </a:pPr>
                      <a:r>
                        <a:rPr sz="1800" b="1" spc="-10" dirty="0">
                          <a:solidFill>
                            <a:srgbClr val="FFFFFF"/>
                          </a:solidFill>
                          <a:latin typeface="Calibri"/>
                          <a:cs typeface="Calibri"/>
                        </a:rPr>
                        <a:t>MATRÍCULA</a:t>
                      </a:r>
                      <a:r>
                        <a:rPr sz="1800" b="1" spc="-30" dirty="0">
                          <a:solidFill>
                            <a:srgbClr val="FFFFFF"/>
                          </a:solidFill>
                          <a:latin typeface="Calibri"/>
                          <a:cs typeface="Calibri"/>
                        </a:rPr>
                        <a:t> </a:t>
                      </a:r>
                      <a:r>
                        <a:rPr lang="es-MX" sz="1800" b="1" dirty="0">
                          <a:solidFill>
                            <a:srgbClr val="FFFFFF"/>
                          </a:solidFill>
                          <a:latin typeface="Calibri"/>
                          <a:cs typeface="Calibri"/>
                        </a:rPr>
                        <a:t>Enero - Abril 2026</a:t>
                      </a:r>
                      <a:endParaRPr sz="1800" dirty="0">
                        <a:latin typeface="Calibri"/>
                        <a:cs typeface="Calibr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a:txBody>
                    <a:bodyPr/>
                    <a:lstStyle/>
                    <a:p>
                      <a:pPr algn="ctr">
                        <a:lnSpc>
                          <a:spcPct val="100000"/>
                        </a:lnSpc>
                        <a:spcBef>
                          <a:spcPts val="260"/>
                        </a:spcBef>
                      </a:pPr>
                      <a:r>
                        <a:rPr lang="es-MX" sz="1800" b="1" spc="-25" dirty="0">
                          <a:solidFill>
                            <a:srgbClr val="FFFFFF"/>
                          </a:solidFill>
                          <a:latin typeface="Calibri"/>
                          <a:cs typeface="Calibri"/>
                        </a:rPr>
                        <a:t>176</a:t>
                      </a:r>
                      <a:endParaRPr sz="1800" dirty="0">
                        <a:latin typeface="Calibri"/>
                        <a:cs typeface="Calibr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extLst>
                  <a:ext uri="{0D108BD9-81ED-4DB2-BD59-A6C34878D82A}">
                    <a16:rowId xmlns:a16="http://schemas.microsoft.com/office/drawing/2014/main" val="10000"/>
                  </a:ext>
                </a:extLst>
              </a:tr>
              <a:tr h="322583">
                <a:tc>
                  <a:txBody>
                    <a:bodyPr/>
                    <a:lstStyle/>
                    <a:p>
                      <a:pPr marL="91440" algn="l">
                        <a:lnSpc>
                          <a:spcPct val="100000"/>
                        </a:lnSpc>
                      </a:pPr>
                      <a:r>
                        <a:rPr sz="1400" b="1" spc="-10" dirty="0">
                          <a:latin typeface="Arial"/>
                          <a:cs typeface="Arial"/>
                        </a:rPr>
                        <a:t>DESERCIÓN:</a:t>
                      </a:r>
                      <a:endParaRPr lang="es-MX" sz="1400" b="1" spc="-10" dirty="0">
                        <a:latin typeface="Arial"/>
                        <a:cs typeface="Arial"/>
                      </a:endParaRPr>
                    </a:p>
                    <a:p>
                      <a:pPr marL="91440" algn="l">
                        <a:lnSpc>
                          <a:spcPct val="100000"/>
                        </a:lnSpc>
                      </a:pPr>
                      <a:endParaRPr sz="1400" dirty="0">
                        <a:latin typeface="Arial"/>
                        <a:cs typeface="Arial"/>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04775" algn="ctr">
                        <a:lnSpc>
                          <a:spcPct val="100000"/>
                        </a:lnSpc>
                        <a:spcBef>
                          <a:spcPts val="325"/>
                        </a:spcBef>
                      </a:pPr>
                      <a:r>
                        <a:rPr lang="es-ES" sz="1400" b="1" dirty="0">
                          <a:latin typeface="Arial"/>
                          <a:cs typeface="Arial"/>
                        </a:rPr>
                        <a:t>10</a:t>
                      </a:r>
                      <a:endParaRPr sz="1400" b="1" dirty="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59004">
                <a:tc>
                  <a:txBody>
                    <a:bodyPr/>
                    <a:lstStyle/>
                    <a:p>
                      <a:pPr marL="91440" algn="l">
                        <a:lnSpc>
                          <a:spcPct val="100000"/>
                        </a:lnSpc>
                      </a:pPr>
                      <a:r>
                        <a:rPr sz="1400" b="1" spc="-10" dirty="0">
                          <a:latin typeface="Arial"/>
                          <a:cs typeface="Arial"/>
                        </a:rPr>
                        <a:t>EFICIENCIA</a:t>
                      </a:r>
                      <a:r>
                        <a:rPr sz="1400" b="1" spc="10" dirty="0">
                          <a:latin typeface="Arial"/>
                          <a:cs typeface="Arial"/>
                        </a:rPr>
                        <a:t> </a:t>
                      </a:r>
                      <a:r>
                        <a:rPr sz="1400" b="1" spc="-10" dirty="0">
                          <a:latin typeface="Arial"/>
                          <a:cs typeface="Arial"/>
                        </a:rPr>
                        <a:t>TERMINAL:</a:t>
                      </a:r>
                      <a:endParaRPr lang="es-MX" sz="1400" b="1" spc="-10" dirty="0">
                        <a:latin typeface="Arial"/>
                        <a:cs typeface="Arial"/>
                      </a:endParaRPr>
                    </a:p>
                    <a:p>
                      <a:pPr marL="91440" algn="l">
                        <a:lnSpc>
                          <a:spcPct val="100000"/>
                        </a:lnSpc>
                      </a:pPr>
                      <a:endParaRPr sz="1400" dirty="0">
                        <a:latin typeface="Arial"/>
                        <a:cs typeface="Arial"/>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04775" algn="ctr">
                        <a:lnSpc>
                          <a:spcPct val="100000"/>
                        </a:lnSpc>
                        <a:spcBef>
                          <a:spcPts val="325"/>
                        </a:spcBef>
                      </a:pPr>
                      <a:r>
                        <a:rPr lang="es-ES" sz="1400" b="1" dirty="0">
                          <a:latin typeface="Arial"/>
                          <a:cs typeface="Arial"/>
                        </a:rPr>
                        <a:t>94.62%</a:t>
                      </a:r>
                      <a:endParaRPr sz="1400" b="1" dirty="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70205">
                <a:tc>
                  <a:txBody>
                    <a:bodyPr/>
                    <a:lstStyle/>
                    <a:p>
                      <a:pPr marL="91440">
                        <a:lnSpc>
                          <a:spcPct val="100000"/>
                        </a:lnSpc>
                        <a:spcBef>
                          <a:spcPts val="710"/>
                        </a:spcBef>
                      </a:pPr>
                      <a:r>
                        <a:rPr sz="1400" b="1" dirty="0">
                          <a:latin typeface="Arial"/>
                          <a:cs typeface="Arial"/>
                        </a:rPr>
                        <a:t>ALUMNO /</a:t>
                      </a:r>
                      <a:r>
                        <a:rPr sz="1400" b="1" spc="-40" dirty="0">
                          <a:latin typeface="Arial"/>
                          <a:cs typeface="Arial"/>
                        </a:rPr>
                        <a:t> </a:t>
                      </a:r>
                      <a:r>
                        <a:rPr sz="1400" b="1" spc="-10" dirty="0">
                          <a:latin typeface="Arial"/>
                          <a:cs typeface="Arial"/>
                        </a:rPr>
                        <a:t>DOCENTE:</a:t>
                      </a:r>
                      <a:endParaRPr sz="1400" dirty="0">
                        <a:latin typeface="Arial"/>
                        <a:cs typeface="Arial"/>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gn="ctr">
                        <a:lnSpc>
                          <a:spcPct val="100000"/>
                        </a:lnSpc>
                        <a:spcBef>
                          <a:spcPts val="710"/>
                        </a:spcBef>
                      </a:pPr>
                      <a:r>
                        <a:rPr lang="es-MX" sz="1400" b="1" dirty="0">
                          <a:latin typeface="Arial"/>
                          <a:cs typeface="Arial"/>
                        </a:rPr>
                        <a:t>7</a:t>
                      </a:r>
                      <a:endParaRPr sz="1400" b="1" dirty="0">
                        <a:latin typeface="Arial"/>
                        <a:cs typeface="Arial"/>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70205">
                <a:tc>
                  <a:txBody>
                    <a:bodyPr/>
                    <a:lstStyle/>
                    <a:p>
                      <a:pPr marL="91440">
                        <a:lnSpc>
                          <a:spcPct val="100000"/>
                        </a:lnSpc>
                        <a:spcBef>
                          <a:spcPts val="710"/>
                        </a:spcBef>
                      </a:pPr>
                      <a:r>
                        <a:rPr sz="1400" b="1" dirty="0">
                          <a:latin typeface="Arial"/>
                          <a:cs typeface="Arial"/>
                        </a:rPr>
                        <a:t>COSTO</a:t>
                      </a:r>
                      <a:r>
                        <a:rPr sz="1400" b="1" spc="-15" dirty="0">
                          <a:latin typeface="Arial"/>
                          <a:cs typeface="Arial"/>
                        </a:rPr>
                        <a:t> </a:t>
                      </a:r>
                      <a:r>
                        <a:rPr sz="1400" b="1" dirty="0">
                          <a:latin typeface="Arial"/>
                          <a:cs typeface="Arial"/>
                        </a:rPr>
                        <a:t>POR</a:t>
                      </a:r>
                      <a:r>
                        <a:rPr sz="1400" b="1" spc="-70" dirty="0">
                          <a:latin typeface="Arial"/>
                          <a:cs typeface="Arial"/>
                        </a:rPr>
                        <a:t> </a:t>
                      </a:r>
                      <a:r>
                        <a:rPr sz="1400" b="1" spc="-10" dirty="0">
                          <a:latin typeface="Arial"/>
                          <a:cs typeface="Arial"/>
                        </a:rPr>
                        <a:t>ALUMNO:</a:t>
                      </a:r>
                      <a:endParaRPr sz="1400">
                        <a:latin typeface="Arial"/>
                        <a:cs typeface="Arial"/>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0" lvl="0" indent="0" algn="ctr" defTabSz="914400" eaLnBrk="1" fontAlgn="auto" latinLnBrk="0" hangingPunct="1">
                        <a:lnSpc>
                          <a:spcPct val="100000"/>
                        </a:lnSpc>
                        <a:spcBef>
                          <a:spcPts val="330"/>
                        </a:spcBef>
                        <a:spcAft>
                          <a:spcPts val="0"/>
                        </a:spcAft>
                        <a:buClrTx/>
                        <a:buSzTx/>
                        <a:buFontTx/>
                        <a:buNone/>
                        <a:tabLst/>
                        <a:defRPr/>
                      </a:pPr>
                      <a:r>
                        <a:rPr lang="es-MX" sz="1400" b="1" dirty="0">
                          <a:latin typeface="Arial"/>
                          <a:cs typeface="Arial"/>
                        </a:rPr>
                        <a:t>$73,639.86</a:t>
                      </a:r>
                      <a:endParaRPr sz="1400" b="1" dirty="0">
                        <a:latin typeface="Arial"/>
                        <a:cs typeface="Arial"/>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4" name="object 4"/>
          <p:cNvSpPr txBox="1">
            <a:spLocks noGrp="1"/>
          </p:cNvSpPr>
          <p:nvPr>
            <p:ph type="title"/>
          </p:nvPr>
        </p:nvSpPr>
        <p:spPr>
          <a:xfrm>
            <a:off x="374319" y="740557"/>
            <a:ext cx="8382000" cy="590546"/>
          </a:xfrm>
          <a:prstGeom prst="rect">
            <a:avLst/>
          </a:prstGeom>
        </p:spPr>
        <p:txBody>
          <a:bodyPr vert="horz" wrap="square" lIns="0" tIns="13335" rIns="0" bIns="0" rtlCol="0">
            <a:spAutoFit/>
          </a:bodyPr>
          <a:lstStyle/>
          <a:p>
            <a:pPr algn="ctr">
              <a:lnSpc>
                <a:spcPts val="2380"/>
              </a:lnSpc>
              <a:spcBef>
                <a:spcPts val="105"/>
              </a:spcBef>
            </a:pPr>
            <a:r>
              <a:rPr sz="2000" dirty="0">
                <a:latin typeface="Arial"/>
                <a:cs typeface="Arial"/>
              </a:rPr>
              <a:t>TÉCNICO</a:t>
            </a:r>
            <a:r>
              <a:rPr sz="2000" spc="-50" dirty="0">
                <a:latin typeface="Arial"/>
                <a:cs typeface="Arial"/>
              </a:rPr>
              <a:t> </a:t>
            </a:r>
            <a:r>
              <a:rPr sz="2000" dirty="0">
                <a:latin typeface="Arial"/>
                <a:cs typeface="Arial"/>
              </a:rPr>
              <a:t>SUPERIOR</a:t>
            </a:r>
            <a:r>
              <a:rPr sz="2000" spc="-30" dirty="0">
                <a:latin typeface="Arial"/>
                <a:cs typeface="Arial"/>
              </a:rPr>
              <a:t> </a:t>
            </a:r>
            <a:r>
              <a:rPr sz="2000" spc="-10" dirty="0">
                <a:latin typeface="Arial"/>
                <a:cs typeface="Arial"/>
              </a:rPr>
              <a:t>UNIVERSITARIO</a:t>
            </a:r>
            <a:endParaRPr sz="2000" dirty="0">
              <a:latin typeface="Arial"/>
              <a:cs typeface="Arial"/>
            </a:endParaRPr>
          </a:p>
          <a:p>
            <a:pPr marR="46355" algn="ctr">
              <a:lnSpc>
                <a:spcPts val="2140"/>
              </a:lnSpc>
            </a:pPr>
            <a:r>
              <a:rPr sz="1800" spc="-10" dirty="0">
                <a:solidFill>
                  <a:schemeClr val="accent2">
                    <a:lumMod val="75000"/>
                  </a:schemeClr>
                </a:solidFill>
                <a:latin typeface="Arial"/>
                <a:cs typeface="Arial"/>
              </a:rPr>
              <a:t>HISTÓRICO</a:t>
            </a:r>
            <a:endParaRPr sz="1800" dirty="0">
              <a:solidFill>
                <a:schemeClr val="accent2">
                  <a:lumMod val="75000"/>
                </a:schemeClr>
              </a:solidFill>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9262588"/>
              </p:ext>
            </p:extLst>
          </p:nvPr>
        </p:nvGraphicFramePr>
        <p:xfrm>
          <a:off x="1087374" y="3886200"/>
          <a:ext cx="6946262" cy="1918970"/>
        </p:xfrm>
        <a:graphic>
          <a:graphicData uri="http://schemas.openxmlformats.org/drawingml/2006/table">
            <a:tbl>
              <a:tblPr firstRow="1" bandRow="1">
                <a:tableStyleId>{2D5ABB26-0587-4C30-8999-92F81FD0307C}</a:tableStyleId>
              </a:tblPr>
              <a:tblGrid>
                <a:gridCol w="2144395">
                  <a:extLst>
                    <a:ext uri="{9D8B030D-6E8A-4147-A177-3AD203B41FA5}">
                      <a16:colId xmlns:a16="http://schemas.microsoft.com/office/drawing/2014/main" val="20000"/>
                    </a:ext>
                  </a:extLst>
                </a:gridCol>
                <a:gridCol w="1178559">
                  <a:extLst>
                    <a:ext uri="{9D8B030D-6E8A-4147-A177-3AD203B41FA5}">
                      <a16:colId xmlns:a16="http://schemas.microsoft.com/office/drawing/2014/main" val="20001"/>
                    </a:ext>
                  </a:extLst>
                </a:gridCol>
                <a:gridCol w="996950">
                  <a:extLst>
                    <a:ext uri="{9D8B030D-6E8A-4147-A177-3AD203B41FA5}">
                      <a16:colId xmlns:a16="http://schemas.microsoft.com/office/drawing/2014/main" val="20002"/>
                    </a:ext>
                  </a:extLst>
                </a:gridCol>
                <a:gridCol w="1053464">
                  <a:extLst>
                    <a:ext uri="{9D8B030D-6E8A-4147-A177-3AD203B41FA5}">
                      <a16:colId xmlns:a16="http://schemas.microsoft.com/office/drawing/2014/main" val="20003"/>
                    </a:ext>
                  </a:extLst>
                </a:gridCol>
                <a:gridCol w="1572894">
                  <a:extLst>
                    <a:ext uri="{9D8B030D-6E8A-4147-A177-3AD203B41FA5}">
                      <a16:colId xmlns:a16="http://schemas.microsoft.com/office/drawing/2014/main" val="20004"/>
                    </a:ext>
                  </a:extLst>
                </a:gridCol>
              </a:tblGrid>
              <a:tr h="334645">
                <a:tc>
                  <a:txBody>
                    <a:bodyPr/>
                    <a:lstStyle/>
                    <a:p>
                      <a:pPr marL="498475">
                        <a:lnSpc>
                          <a:spcPct val="100000"/>
                        </a:lnSpc>
                        <a:spcBef>
                          <a:spcPts val="325"/>
                        </a:spcBef>
                      </a:pPr>
                      <a:r>
                        <a:rPr sz="1600" b="1" spc="-10" dirty="0">
                          <a:solidFill>
                            <a:srgbClr val="FFFFFF"/>
                          </a:solidFill>
                          <a:latin typeface="Arial"/>
                          <a:cs typeface="Arial"/>
                        </a:rPr>
                        <a:t>CONCEPTO</a:t>
                      </a:r>
                      <a:endParaRPr sz="16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a:txBody>
                    <a:bodyPr/>
                    <a:lstStyle/>
                    <a:p>
                      <a:pPr algn="ctr">
                        <a:lnSpc>
                          <a:spcPct val="100000"/>
                        </a:lnSpc>
                        <a:spcBef>
                          <a:spcPts val="325"/>
                        </a:spcBef>
                      </a:pPr>
                      <a:r>
                        <a:rPr sz="1600" b="1" spc="-20" dirty="0">
                          <a:solidFill>
                            <a:srgbClr val="FFFFFF"/>
                          </a:solidFill>
                          <a:latin typeface="Arial"/>
                          <a:cs typeface="Arial"/>
                        </a:rPr>
                        <a:t>2022</a:t>
                      </a:r>
                      <a:endParaRPr sz="16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a:txBody>
                    <a:bodyPr/>
                    <a:lstStyle/>
                    <a:p>
                      <a:pPr algn="ctr">
                        <a:lnSpc>
                          <a:spcPct val="100000"/>
                        </a:lnSpc>
                        <a:spcBef>
                          <a:spcPts val="325"/>
                        </a:spcBef>
                      </a:pPr>
                      <a:r>
                        <a:rPr sz="1600" b="1" spc="-20" dirty="0">
                          <a:solidFill>
                            <a:srgbClr val="FFFFFF"/>
                          </a:solidFill>
                          <a:latin typeface="Arial"/>
                          <a:cs typeface="Arial"/>
                        </a:rPr>
                        <a:t>2023</a:t>
                      </a:r>
                      <a:endParaRPr sz="1600" dirty="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a:txBody>
                    <a:bodyPr/>
                    <a:lstStyle/>
                    <a:p>
                      <a:pPr marL="635" algn="ctr">
                        <a:lnSpc>
                          <a:spcPct val="100000"/>
                        </a:lnSpc>
                        <a:spcBef>
                          <a:spcPts val="325"/>
                        </a:spcBef>
                      </a:pPr>
                      <a:r>
                        <a:rPr sz="1600" b="1" spc="-20" dirty="0">
                          <a:solidFill>
                            <a:srgbClr val="FFFFFF"/>
                          </a:solidFill>
                          <a:latin typeface="Arial"/>
                          <a:cs typeface="Arial"/>
                        </a:rPr>
                        <a:t>2024</a:t>
                      </a:r>
                      <a:endParaRPr sz="16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a:txBody>
                    <a:bodyPr/>
                    <a:lstStyle/>
                    <a:p>
                      <a:pPr algn="ctr">
                        <a:lnSpc>
                          <a:spcPct val="100000"/>
                        </a:lnSpc>
                        <a:spcBef>
                          <a:spcPts val="325"/>
                        </a:spcBef>
                      </a:pPr>
                      <a:r>
                        <a:rPr sz="1600" b="1" spc="-20" dirty="0">
                          <a:solidFill>
                            <a:srgbClr val="FFFFFF"/>
                          </a:solidFill>
                          <a:latin typeface="Arial"/>
                          <a:cs typeface="Arial"/>
                        </a:rPr>
                        <a:t>2025</a:t>
                      </a:r>
                      <a:endParaRPr sz="16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extLst>
                  <a:ext uri="{0D108BD9-81ED-4DB2-BD59-A6C34878D82A}">
                    <a16:rowId xmlns:a16="http://schemas.microsoft.com/office/drawing/2014/main" val="10000"/>
                  </a:ext>
                </a:extLst>
              </a:tr>
              <a:tr h="462280">
                <a:tc>
                  <a:txBody>
                    <a:bodyPr/>
                    <a:lstStyle/>
                    <a:p>
                      <a:pPr marL="91440">
                        <a:lnSpc>
                          <a:spcPct val="100000"/>
                        </a:lnSpc>
                        <a:spcBef>
                          <a:spcPts val="1075"/>
                        </a:spcBef>
                      </a:pPr>
                      <a:r>
                        <a:rPr sz="1400" b="1" spc="-10" dirty="0">
                          <a:latin typeface="Arial"/>
                          <a:cs typeface="Arial"/>
                        </a:rPr>
                        <a:t>MATRÍCULA</a:t>
                      </a:r>
                      <a:endParaRPr sz="1400" dirty="0">
                        <a:latin typeface="Arial"/>
                        <a:cs typeface="Arial"/>
                      </a:endParaRPr>
                    </a:p>
                  </a:txBody>
                  <a:tcPr marL="0" marR="0" marT="136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75"/>
                        </a:spcBef>
                      </a:pPr>
                      <a:r>
                        <a:rPr sz="1400" b="1" spc="-25" dirty="0">
                          <a:latin typeface="Arial"/>
                          <a:cs typeface="Arial"/>
                        </a:rPr>
                        <a:t>51</a:t>
                      </a:r>
                      <a:endParaRPr sz="1400" dirty="0">
                        <a:latin typeface="Arial"/>
                        <a:cs typeface="Arial"/>
                      </a:endParaRPr>
                    </a:p>
                  </a:txBody>
                  <a:tcPr marL="0" marR="0" marT="136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75"/>
                        </a:spcBef>
                      </a:pPr>
                      <a:r>
                        <a:rPr sz="1400" b="1" spc="-25" dirty="0">
                          <a:latin typeface="Arial"/>
                          <a:cs typeface="Arial"/>
                        </a:rPr>
                        <a:t>64</a:t>
                      </a:r>
                      <a:endParaRPr sz="1400" dirty="0">
                        <a:latin typeface="Arial"/>
                        <a:cs typeface="Arial"/>
                      </a:endParaRPr>
                    </a:p>
                  </a:txBody>
                  <a:tcPr marL="0" marR="0" marT="136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075"/>
                        </a:spcBef>
                      </a:pPr>
                      <a:r>
                        <a:rPr sz="1400" b="1" spc="-25" dirty="0">
                          <a:latin typeface="Arial"/>
                          <a:cs typeface="Arial"/>
                        </a:rPr>
                        <a:t>87</a:t>
                      </a:r>
                      <a:endParaRPr sz="1400" dirty="0">
                        <a:latin typeface="Arial"/>
                        <a:cs typeface="Arial"/>
                      </a:endParaRPr>
                    </a:p>
                  </a:txBody>
                  <a:tcPr marL="0" marR="0" marT="136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75"/>
                        </a:spcBef>
                      </a:pPr>
                      <a:r>
                        <a:rPr sz="1400" b="1" spc="-25" dirty="0">
                          <a:latin typeface="Arial"/>
                          <a:cs typeface="Arial"/>
                        </a:rPr>
                        <a:t>1</a:t>
                      </a:r>
                      <a:r>
                        <a:rPr lang="es-ES" sz="1400" b="1" spc="-25" dirty="0">
                          <a:latin typeface="Arial"/>
                          <a:cs typeface="Arial"/>
                        </a:rPr>
                        <a:t>98</a:t>
                      </a:r>
                      <a:endParaRPr sz="1400" dirty="0">
                        <a:latin typeface="Arial"/>
                        <a:cs typeface="Arial"/>
                      </a:endParaRPr>
                    </a:p>
                  </a:txBody>
                  <a:tcPr marL="0" marR="0" marT="136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83210">
                <a:tc>
                  <a:txBody>
                    <a:bodyPr/>
                    <a:lstStyle/>
                    <a:p>
                      <a:pPr marL="91440">
                        <a:lnSpc>
                          <a:spcPct val="100000"/>
                        </a:lnSpc>
                        <a:spcBef>
                          <a:spcPts val="370"/>
                        </a:spcBef>
                      </a:pPr>
                      <a:r>
                        <a:rPr sz="1400" b="1" spc="-10" dirty="0">
                          <a:latin typeface="Arial"/>
                          <a:cs typeface="Arial"/>
                        </a:rPr>
                        <a:t>DESERCIÓN</a:t>
                      </a:r>
                      <a:endParaRPr sz="1400">
                        <a:latin typeface="Arial"/>
                        <a:cs typeface="Arial"/>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52425">
                        <a:lnSpc>
                          <a:spcPct val="100000"/>
                        </a:lnSpc>
                        <a:spcBef>
                          <a:spcPts val="370"/>
                        </a:spcBef>
                      </a:pPr>
                      <a:r>
                        <a:rPr sz="1400" b="1" dirty="0">
                          <a:latin typeface="Arial"/>
                          <a:cs typeface="Arial"/>
                        </a:rPr>
                        <a:t>5.22</a:t>
                      </a:r>
                      <a:r>
                        <a:rPr sz="1400" b="1" spc="-15" dirty="0">
                          <a:latin typeface="Arial"/>
                          <a:cs typeface="Arial"/>
                        </a:rPr>
                        <a:t> </a:t>
                      </a:r>
                      <a:r>
                        <a:rPr sz="1400" b="1" spc="-50" dirty="0">
                          <a:latin typeface="Arial"/>
                          <a:cs typeface="Arial"/>
                        </a:rPr>
                        <a:t>%</a:t>
                      </a:r>
                      <a:endParaRPr sz="1400">
                        <a:latin typeface="Arial"/>
                        <a:cs typeface="Arial"/>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1620">
                        <a:lnSpc>
                          <a:spcPct val="100000"/>
                        </a:lnSpc>
                        <a:spcBef>
                          <a:spcPts val="370"/>
                        </a:spcBef>
                      </a:pPr>
                      <a:r>
                        <a:rPr sz="1400" b="1" dirty="0">
                          <a:latin typeface="Arial"/>
                          <a:cs typeface="Arial"/>
                        </a:rPr>
                        <a:t>5.22</a:t>
                      </a:r>
                      <a:r>
                        <a:rPr sz="1400" b="1" spc="-15" dirty="0">
                          <a:latin typeface="Arial"/>
                          <a:cs typeface="Arial"/>
                        </a:rPr>
                        <a:t> </a:t>
                      </a:r>
                      <a:r>
                        <a:rPr sz="1400" b="1" spc="-50" dirty="0">
                          <a:latin typeface="Arial"/>
                          <a:cs typeface="Arial"/>
                        </a:rPr>
                        <a:t>%</a:t>
                      </a:r>
                      <a:endParaRPr sz="1400">
                        <a:latin typeface="Arial"/>
                        <a:cs typeface="Arial"/>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70"/>
                        </a:spcBef>
                      </a:pPr>
                      <a:r>
                        <a:rPr sz="1400" b="1" spc="-50" dirty="0">
                          <a:latin typeface="Arial"/>
                          <a:cs typeface="Arial"/>
                        </a:rPr>
                        <a:t>0</a:t>
                      </a:r>
                      <a:r>
                        <a:rPr lang="es-MX" sz="1400" b="1" spc="-50" dirty="0">
                          <a:latin typeface="Arial"/>
                          <a:cs typeface="Arial"/>
                        </a:rPr>
                        <a:t>%</a:t>
                      </a:r>
                      <a:endParaRPr sz="1400" dirty="0">
                        <a:latin typeface="Arial"/>
                        <a:cs typeface="Arial"/>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70"/>
                        </a:spcBef>
                      </a:pPr>
                      <a:r>
                        <a:rPr lang="es-ES" sz="1400" b="1" dirty="0">
                          <a:latin typeface="Arial"/>
                          <a:cs typeface="Arial"/>
                        </a:rPr>
                        <a:t>3.03%</a:t>
                      </a:r>
                      <a:endParaRPr sz="1400" b="1" dirty="0">
                        <a:latin typeface="Arial"/>
                        <a:cs typeface="Arial"/>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74320">
                <a:tc>
                  <a:txBody>
                    <a:bodyPr/>
                    <a:lstStyle/>
                    <a:p>
                      <a:pPr marL="91440">
                        <a:lnSpc>
                          <a:spcPct val="100000"/>
                        </a:lnSpc>
                        <a:spcBef>
                          <a:spcPts val="335"/>
                        </a:spcBef>
                      </a:pPr>
                      <a:r>
                        <a:rPr sz="1400" b="1" dirty="0">
                          <a:latin typeface="Arial"/>
                          <a:cs typeface="Arial"/>
                        </a:rPr>
                        <a:t>EFICIENCIA</a:t>
                      </a:r>
                      <a:r>
                        <a:rPr sz="1400" b="1" spc="-85" dirty="0">
                          <a:latin typeface="Arial"/>
                          <a:cs typeface="Arial"/>
                        </a:rPr>
                        <a:t> </a:t>
                      </a:r>
                      <a:r>
                        <a:rPr sz="1400" b="1" spc="-10" dirty="0">
                          <a:latin typeface="Arial"/>
                          <a:cs typeface="Arial"/>
                        </a:rPr>
                        <a:t>TERMINAL</a:t>
                      </a:r>
                      <a:endParaRPr sz="1400">
                        <a:latin typeface="Arial"/>
                        <a:cs typeface="Arial"/>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35"/>
                        </a:spcBef>
                      </a:pPr>
                      <a:r>
                        <a:rPr sz="1400" b="1" spc="-25" dirty="0">
                          <a:latin typeface="Arial"/>
                          <a:cs typeface="Arial"/>
                        </a:rPr>
                        <a:t>95%</a:t>
                      </a:r>
                      <a:endParaRPr sz="1400">
                        <a:latin typeface="Arial"/>
                        <a:cs typeface="Arial"/>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35"/>
                        </a:spcBef>
                      </a:pPr>
                      <a:r>
                        <a:rPr sz="1400" b="1" spc="-25" dirty="0">
                          <a:latin typeface="Arial"/>
                          <a:cs typeface="Arial"/>
                        </a:rPr>
                        <a:t>96%</a:t>
                      </a:r>
                      <a:endParaRPr sz="1400">
                        <a:latin typeface="Arial"/>
                        <a:cs typeface="Arial"/>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35"/>
                        </a:spcBef>
                      </a:pPr>
                      <a:r>
                        <a:rPr sz="1400" b="1" spc="-25" dirty="0">
                          <a:latin typeface="Arial"/>
                          <a:cs typeface="Arial"/>
                        </a:rPr>
                        <a:t>93%</a:t>
                      </a:r>
                      <a:endParaRPr sz="1400">
                        <a:latin typeface="Arial"/>
                        <a:cs typeface="Arial"/>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35"/>
                        </a:spcBef>
                      </a:pPr>
                      <a:r>
                        <a:rPr lang="es-ES" sz="1400" b="1" dirty="0">
                          <a:latin typeface="Arial"/>
                          <a:cs typeface="Arial"/>
                        </a:rPr>
                        <a:t>96.9%</a:t>
                      </a:r>
                      <a:endParaRPr sz="1400" b="1" dirty="0">
                        <a:latin typeface="Arial"/>
                        <a:cs typeface="Arial"/>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81305">
                <a:tc>
                  <a:txBody>
                    <a:bodyPr/>
                    <a:lstStyle/>
                    <a:p>
                      <a:pPr marL="91440">
                        <a:lnSpc>
                          <a:spcPct val="100000"/>
                        </a:lnSpc>
                        <a:spcBef>
                          <a:spcPts val="365"/>
                        </a:spcBef>
                      </a:pPr>
                      <a:r>
                        <a:rPr sz="1400" b="1" spc="-10" dirty="0">
                          <a:latin typeface="Arial"/>
                          <a:cs typeface="Arial"/>
                        </a:rPr>
                        <a:t>ALUMNO/DOCENTE</a:t>
                      </a:r>
                      <a:endParaRPr sz="1400">
                        <a:latin typeface="Arial"/>
                        <a:cs typeface="Arial"/>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65"/>
                        </a:spcBef>
                      </a:pPr>
                      <a:r>
                        <a:rPr sz="1400" b="1" spc="-50" dirty="0">
                          <a:latin typeface="Arial"/>
                          <a:cs typeface="Arial"/>
                        </a:rPr>
                        <a:t>1</a:t>
                      </a:r>
                      <a:endParaRPr sz="1400">
                        <a:latin typeface="Arial"/>
                        <a:cs typeface="Arial"/>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65"/>
                        </a:spcBef>
                      </a:pPr>
                      <a:r>
                        <a:rPr sz="1400" b="1" spc="-50" dirty="0">
                          <a:latin typeface="Arial"/>
                          <a:cs typeface="Arial"/>
                        </a:rPr>
                        <a:t>1</a:t>
                      </a:r>
                      <a:endParaRPr sz="1400">
                        <a:latin typeface="Arial"/>
                        <a:cs typeface="Arial"/>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65"/>
                        </a:spcBef>
                      </a:pPr>
                      <a:r>
                        <a:rPr sz="1400" b="1" spc="-50" dirty="0">
                          <a:latin typeface="Arial"/>
                          <a:cs typeface="Arial"/>
                        </a:rPr>
                        <a:t>1</a:t>
                      </a:r>
                      <a:endParaRPr sz="1400">
                        <a:latin typeface="Arial"/>
                        <a:cs typeface="Arial"/>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65"/>
                        </a:spcBef>
                      </a:pPr>
                      <a:r>
                        <a:rPr lang="es-MX" sz="1400" b="1" dirty="0">
                          <a:latin typeface="Arial"/>
                          <a:cs typeface="Arial"/>
                        </a:rPr>
                        <a:t>3</a:t>
                      </a:r>
                      <a:endParaRPr sz="1400" b="1" dirty="0">
                        <a:latin typeface="Arial"/>
                        <a:cs typeface="Arial"/>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83210">
                <a:tc>
                  <a:txBody>
                    <a:bodyPr/>
                    <a:lstStyle/>
                    <a:p>
                      <a:pPr marL="91440">
                        <a:lnSpc>
                          <a:spcPct val="100000"/>
                        </a:lnSpc>
                        <a:spcBef>
                          <a:spcPts val="370"/>
                        </a:spcBef>
                      </a:pPr>
                      <a:r>
                        <a:rPr sz="1400" b="1" dirty="0">
                          <a:latin typeface="Arial"/>
                          <a:cs typeface="Arial"/>
                        </a:rPr>
                        <a:t>COSTO</a:t>
                      </a:r>
                      <a:r>
                        <a:rPr sz="1400" b="1" spc="-85" dirty="0">
                          <a:latin typeface="Arial"/>
                          <a:cs typeface="Arial"/>
                        </a:rPr>
                        <a:t> </a:t>
                      </a:r>
                      <a:r>
                        <a:rPr sz="1400" b="1" spc="-10" dirty="0">
                          <a:latin typeface="Arial"/>
                          <a:cs typeface="Arial"/>
                        </a:rPr>
                        <a:t>ALUMNO</a:t>
                      </a:r>
                      <a:endParaRPr sz="1400">
                        <a:latin typeface="Arial"/>
                        <a:cs typeface="Arial"/>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70"/>
                        </a:spcBef>
                      </a:pPr>
                      <a:r>
                        <a:rPr sz="1400" b="1" spc="-10" dirty="0">
                          <a:latin typeface="Arial"/>
                          <a:cs typeface="Arial"/>
                        </a:rPr>
                        <a:t>$49,927</a:t>
                      </a:r>
                      <a:endParaRPr sz="1400">
                        <a:latin typeface="Arial"/>
                        <a:cs typeface="Arial"/>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70"/>
                        </a:spcBef>
                      </a:pPr>
                      <a:r>
                        <a:rPr sz="1400" b="1" spc="-10" dirty="0">
                          <a:latin typeface="Arial"/>
                          <a:cs typeface="Arial"/>
                        </a:rPr>
                        <a:t>$57,304</a:t>
                      </a:r>
                      <a:endParaRPr sz="1400">
                        <a:latin typeface="Arial"/>
                        <a:cs typeface="Arial"/>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35"/>
                        </a:spcBef>
                      </a:pPr>
                      <a:r>
                        <a:rPr sz="1400" b="1" spc="-10" dirty="0">
                          <a:latin typeface="Arial"/>
                          <a:cs typeface="Arial"/>
                        </a:rPr>
                        <a:t>$70,504.24</a:t>
                      </a:r>
                      <a:endParaRPr sz="1400">
                        <a:latin typeface="Arial"/>
                        <a:cs typeface="Arial"/>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0" lvl="0" indent="0" algn="ctr" defTabSz="914400" eaLnBrk="1" fontAlgn="auto" latinLnBrk="0" hangingPunct="1">
                        <a:lnSpc>
                          <a:spcPct val="100000"/>
                        </a:lnSpc>
                        <a:spcBef>
                          <a:spcPts val="330"/>
                        </a:spcBef>
                        <a:spcAft>
                          <a:spcPts val="0"/>
                        </a:spcAft>
                        <a:buClrTx/>
                        <a:buSzTx/>
                        <a:buFontTx/>
                        <a:buNone/>
                        <a:tabLst/>
                        <a:defRPr/>
                      </a:pPr>
                      <a:r>
                        <a:rPr lang="es-MX" sz="1400" b="1" dirty="0">
                          <a:latin typeface="Arial"/>
                          <a:cs typeface="Arial"/>
                        </a:rPr>
                        <a:t>$73,813.95</a:t>
                      </a:r>
                      <a:endParaRPr sz="1400" b="1" dirty="0">
                        <a:latin typeface="Arial"/>
                        <a:cs typeface="Arial"/>
                      </a:endParaRPr>
                    </a:p>
                  </a:txBody>
                  <a:tcPr marL="0" marR="0" marT="46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2769803" y="908348"/>
            <a:ext cx="3581400" cy="598241"/>
          </a:xfrm>
          <a:prstGeom prst="rect">
            <a:avLst/>
          </a:prstGeom>
        </p:spPr>
        <p:txBody>
          <a:bodyPr vert="horz" wrap="square" lIns="0" tIns="13335" rIns="0" bIns="0" rtlCol="0">
            <a:spAutoFit/>
          </a:bodyPr>
          <a:lstStyle/>
          <a:p>
            <a:pPr marL="12700">
              <a:lnSpc>
                <a:spcPct val="100000"/>
              </a:lnSpc>
              <a:spcBef>
                <a:spcPts val="105"/>
              </a:spcBef>
            </a:pPr>
            <a:r>
              <a:rPr sz="2000" spc="-10" dirty="0">
                <a:latin typeface="Arial"/>
                <a:cs typeface="Arial"/>
              </a:rPr>
              <a:t>LICENCIATURA/</a:t>
            </a:r>
            <a:r>
              <a:rPr sz="2000" spc="-95" dirty="0">
                <a:latin typeface="Arial"/>
                <a:cs typeface="Arial"/>
              </a:rPr>
              <a:t> </a:t>
            </a:r>
            <a:r>
              <a:rPr sz="2000" spc="-10" dirty="0">
                <a:latin typeface="Arial"/>
                <a:cs typeface="Arial"/>
              </a:rPr>
              <a:t>INGENIERÍA</a:t>
            </a:r>
            <a:endParaRPr sz="2000" dirty="0">
              <a:latin typeface="Arial"/>
              <a:cs typeface="Arial"/>
            </a:endParaRPr>
          </a:p>
          <a:p>
            <a:pPr marL="88900" algn="ctr">
              <a:lnSpc>
                <a:spcPct val="100000"/>
              </a:lnSpc>
              <a:spcBef>
                <a:spcPts val="5"/>
              </a:spcBef>
            </a:pPr>
            <a:r>
              <a:rPr sz="1800" spc="-10" dirty="0">
                <a:solidFill>
                  <a:schemeClr val="accent2">
                    <a:lumMod val="75000"/>
                  </a:schemeClr>
                </a:solidFill>
                <a:latin typeface="Arial"/>
                <a:cs typeface="Arial"/>
              </a:rPr>
              <a:t>HISTÓRICO</a:t>
            </a:r>
            <a:endParaRPr sz="1800" dirty="0">
              <a:solidFill>
                <a:schemeClr val="accent2">
                  <a:lumMod val="75000"/>
                </a:schemeClr>
              </a:solidFill>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2158431731"/>
              </p:ext>
            </p:extLst>
          </p:nvPr>
        </p:nvGraphicFramePr>
        <p:xfrm>
          <a:off x="1087371" y="1889902"/>
          <a:ext cx="6946265" cy="1827912"/>
        </p:xfrm>
        <a:graphic>
          <a:graphicData uri="http://schemas.openxmlformats.org/drawingml/2006/table">
            <a:tbl>
              <a:tblPr firstRow="1" bandRow="1">
                <a:tableStyleId>{2D5ABB26-0587-4C30-8999-92F81FD0307C}</a:tableStyleId>
              </a:tblPr>
              <a:tblGrid>
                <a:gridCol w="4300220">
                  <a:extLst>
                    <a:ext uri="{9D8B030D-6E8A-4147-A177-3AD203B41FA5}">
                      <a16:colId xmlns:a16="http://schemas.microsoft.com/office/drawing/2014/main" val="20000"/>
                    </a:ext>
                  </a:extLst>
                </a:gridCol>
                <a:gridCol w="2646045">
                  <a:extLst>
                    <a:ext uri="{9D8B030D-6E8A-4147-A177-3AD203B41FA5}">
                      <a16:colId xmlns:a16="http://schemas.microsoft.com/office/drawing/2014/main" val="20001"/>
                    </a:ext>
                  </a:extLst>
                </a:gridCol>
              </a:tblGrid>
              <a:tr h="365760">
                <a:tc>
                  <a:txBody>
                    <a:bodyPr/>
                    <a:lstStyle/>
                    <a:p>
                      <a:pPr marL="143510">
                        <a:lnSpc>
                          <a:spcPct val="100000"/>
                        </a:lnSpc>
                        <a:spcBef>
                          <a:spcPts val="240"/>
                        </a:spcBef>
                      </a:pPr>
                      <a:r>
                        <a:rPr sz="1800" b="1" spc="-10" dirty="0">
                          <a:solidFill>
                            <a:srgbClr val="FFFFFF"/>
                          </a:solidFill>
                          <a:latin typeface="Calibri"/>
                          <a:cs typeface="Calibri"/>
                        </a:rPr>
                        <a:t>MATRÍCULA</a:t>
                      </a:r>
                      <a:r>
                        <a:rPr sz="1800" b="1" spc="-35" dirty="0">
                          <a:solidFill>
                            <a:srgbClr val="FFFFFF"/>
                          </a:solidFill>
                          <a:latin typeface="Calibri"/>
                          <a:cs typeface="Calibri"/>
                        </a:rPr>
                        <a:t> </a:t>
                      </a:r>
                      <a:r>
                        <a:rPr lang="es-MX" sz="1800" b="1" dirty="0">
                          <a:solidFill>
                            <a:srgbClr val="FFFFFF"/>
                          </a:solidFill>
                          <a:latin typeface="Calibri"/>
                          <a:cs typeface="Calibri"/>
                        </a:rPr>
                        <a:t>Enero - Abril 2026</a:t>
                      </a:r>
                      <a:endParaRPr sz="1800" dirty="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marL="1905" algn="ctr">
                        <a:lnSpc>
                          <a:spcPct val="100000"/>
                        </a:lnSpc>
                        <a:spcBef>
                          <a:spcPts val="240"/>
                        </a:spcBef>
                      </a:pPr>
                      <a:r>
                        <a:rPr lang="es-ES" sz="1800" b="1" spc="-25" dirty="0">
                          <a:solidFill>
                            <a:srgbClr val="FFFFFF"/>
                          </a:solidFill>
                          <a:latin typeface="Calibri"/>
                          <a:cs typeface="Calibri"/>
                        </a:rPr>
                        <a:t>198</a:t>
                      </a:r>
                      <a:endParaRPr sz="1800" dirty="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extLst>
                  <a:ext uri="{0D108BD9-81ED-4DB2-BD59-A6C34878D82A}">
                    <a16:rowId xmlns:a16="http://schemas.microsoft.com/office/drawing/2014/main" val="10000"/>
                  </a:ext>
                </a:extLst>
              </a:tr>
              <a:tr h="160784">
                <a:tc>
                  <a:txBody>
                    <a:bodyPr/>
                    <a:lstStyle/>
                    <a:p>
                      <a:pPr marL="91440">
                        <a:lnSpc>
                          <a:spcPct val="100000"/>
                        </a:lnSpc>
                        <a:spcBef>
                          <a:spcPts val="5"/>
                        </a:spcBef>
                      </a:pPr>
                      <a:r>
                        <a:rPr sz="1400" b="1" spc="-10" dirty="0">
                          <a:latin typeface="Arial" panose="020B0604020202020204" pitchFamily="34" charset="0"/>
                          <a:cs typeface="Arial" panose="020B0604020202020204" pitchFamily="34" charset="0"/>
                        </a:rPr>
                        <a:t>DESERCIÓN:</a:t>
                      </a:r>
                      <a:endParaRPr sz="1400" dirty="0">
                        <a:latin typeface="Arial" panose="020B0604020202020204" pitchFamily="34" charset="0"/>
                        <a:cs typeface="Arial" panose="020B0604020202020204" pitchFamily="34" charset="0"/>
                      </a:endParaRPr>
                    </a:p>
                  </a:txBody>
                  <a:tcPr marL="0" marR="0" marT="488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marR="307340" algn="ctr">
                        <a:lnSpc>
                          <a:spcPct val="100000"/>
                        </a:lnSpc>
                        <a:spcBef>
                          <a:spcPts val="330"/>
                        </a:spcBef>
                      </a:pPr>
                      <a:r>
                        <a:rPr lang="es-ES" sz="1400" b="1" dirty="0">
                          <a:latin typeface="Arial" panose="020B0604020202020204" pitchFamily="34" charset="0"/>
                          <a:cs typeface="Arial" panose="020B0604020202020204" pitchFamily="34" charset="0"/>
                        </a:rPr>
                        <a:t>6</a:t>
                      </a:r>
                      <a:endParaRPr lang="es-MX" sz="1400" b="1" dirty="0">
                        <a:latin typeface="Arial" panose="020B0604020202020204" pitchFamily="34" charset="0"/>
                        <a:cs typeface="Arial" panose="020B0604020202020204" pitchFamily="34" charset="0"/>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8202">
                <a:tc>
                  <a:txBody>
                    <a:bodyPr/>
                    <a:lstStyle/>
                    <a:p>
                      <a:pPr marL="91440">
                        <a:lnSpc>
                          <a:spcPct val="100000"/>
                        </a:lnSpc>
                        <a:spcBef>
                          <a:spcPts val="5"/>
                        </a:spcBef>
                      </a:pPr>
                      <a:r>
                        <a:rPr sz="1400" b="1" spc="-10" dirty="0">
                          <a:latin typeface="Arial" panose="020B0604020202020204" pitchFamily="34" charset="0"/>
                          <a:cs typeface="Arial" panose="020B0604020202020204" pitchFamily="34" charset="0"/>
                        </a:rPr>
                        <a:t>EFECIENCIA</a:t>
                      </a:r>
                      <a:r>
                        <a:rPr sz="1400" b="1" spc="5" dirty="0">
                          <a:latin typeface="Arial" panose="020B0604020202020204" pitchFamily="34" charset="0"/>
                          <a:cs typeface="Arial" panose="020B0604020202020204" pitchFamily="34" charset="0"/>
                        </a:rPr>
                        <a:t> </a:t>
                      </a:r>
                      <a:r>
                        <a:rPr sz="1400" b="1" spc="-10" dirty="0">
                          <a:latin typeface="Arial" panose="020B0604020202020204" pitchFamily="34" charset="0"/>
                          <a:cs typeface="Arial" panose="020B0604020202020204" pitchFamily="34" charset="0"/>
                        </a:rPr>
                        <a:t>TERMINAL:</a:t>
                      </a:r>
                      <a:endParaRPr sz="1400" dirty="0">
                        <a:latin typeface="Arial" panose="020B0604020202020204" pitchFamily="34" charset="0"/>
                        <a:cs typeface="Arial" panose="020B0604020202020204" pitchFamily="34" charset="0"/>
                      </a:endParaRPr>
                    </a:p>
                  </a:txBody>
                  <a:tcPr marL="0" marR="0" marT="488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marR="307340" algn="ctr">
                        <a:lnSpc>
                          <a:spcPct val="100000"/>
                        </a:lnSpc>
                        <a:spcBef>
                          <a:spcPts val="330"/>
                        </a:spcBef>
                      </a:pPr>
                      <a:r>
                        <a:rPr lang="es-ES" sz="1400" b="1" dirty="0">
                          <a:latin typeface="Arial" panose="020B0604020202020204" pitchFamily="34" charset="0"/>
                          <a:cs typeface="Arial" panose="020B0604020202020204" pitchFamily="34" charset="0"/>
                        </a:rPr>
                        <a:t>96.9%</a:t>
                      </a:r>
                      <a:endParaRPr sz="1400" b="1" dirty="0">
                        <a:latin typeface="Arial" panose="020B0604020202020204" pitchFamily="34" charset="0"/>
                        <a:cs typeface="Arial" panose="020B0604020202020204" pitchFamily="34" charset="0"/>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4965">
                <a:tc>
                  <a:txBody>
                    <a:bodyPr/>
                    <a:lstStyle/>
                    <a:p>
                      <a:pPr marL="91440">
                        <a:lnSpc>
                          <a:spcPct val="100000"/>
                        </a:lnSpc>
                        <a:spcBef>
                          <a:spcPts val="650"/>
                        </a:spcBef>
                      </a:pPr>
                      <a:r>
                        <a:rPr sz="1400" b="1" dirty="0">
                          <a:latin typeface="Arial" panose="020B0604020202020204" pitchFamily="34" charset="0"/>
                          <a:cs typeface="Arial" panose="020B0604020202020204" pitchFamily="34" charset="0"/>
                        </a:rPr>
                        <a:t>ALUMNO /</a:t>
                      </a:r>
                      <a:r>
                        <a:rPr sz="1400" b="1" spc="-40" dirty="0">
                          <a:latin typeface="Arial" panose="020B0604020202020204" pitchFamily="34" charset="0"/>
                          <a:cs typeface="Arial" panose="020B0604020202020204" pitchFamily="34" charset="0"/>
                        </a:rPr>
                        <a:t> </a:t>
                      </a:r>
                      <a:r>
                        <a:rPr sz="1400" b="1" spc="-10" dirty="0">
                          <a:latin typeface="Arial" panose="020B0604020202020204" pitchFamily="34" charset="0"/>
                          <a:cs typeface="Arial" panose="020B0604020202020204" pitchFamily="34" charset="0"/>
                        </a:rPr>
                        <a:t>DOCENTE:</a:t>
                      </a:r>
                      <a:endParaRPr sz="1400" dirty="0">
                        <a:latin typeface="Arial" panose="020B0604020202020204" pitchFamily="34" charset="0"/>
                        <a:cs typeface="Arial" panose="020B0604020202020204" pitchFamily="34" charset="0"/>
                      </a:endParaRPr>
                    </a:p>
                  </a:txBody>
                  <a:tcPr marL="0" marR="0" marT="825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algn="ctr">
                        <a:lnSpc>
                          <a:spcPct val="100000"/>
                        </a:lnSpc>
                        <a:spcBef>
                          <a:spcPts val="650"/>
                        </a:spcBef>
                      </a:pPr>
                      <a:r>
                        <a:rPr lang="es-MX" sz="1400" b="1" dirty="0">
                          <a:latin typeface="Arial" panose="020B0604020202020204" pitchFamily="34" charset="0"/>
                          <a:cs typeface="Arial" panose="020B0604020202020204" pitchFamily="34" charset="0"/>
                        </a:rPr>
                        <a:t>3</a:t>
                      </a:r>
                      <a:endParaRPr sz="1400" b="1" dirty="0">
                        <a:latin typeface="Arial" panose="020B0604020202020204" pitchFamily="34" charset="0"/>
                        <a:cs typeface="Arial" panose="020B0604020202020204" pitchFamily="34" charset="0"/>
                      </a:endParaRPr>
                    </a:p>
                  </a:txBody>
                  <a:tcPr marL="0" marR="0" marT="825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marL="91440">
                        <a:lnSpc>
                          <a:spcPct val="100000"/>
                        </a:lnSpc>
                        <a:spcBef>
                          <a:spcPts val="330"/>
                        </a:spcBef>
                      </a:pPr>
                      <a:r>
                        <a:rPr sz="1400" b="1" dirty="0">
                          <a:latin typeface="Arial" panose="020B0604020202020204" pitchFamily="34" charset="0"/>
                          <a:cs typeface="Arial" panose="020B0604020202020204" pitchFamily="34" charset="0"/>
                        </a:rPr>
                        <a:t>COSTO</a:t>
                      </a:r>
                      <a:r>
                        <a:rPr sz="1400" b="1" spc="-15" dirty="0">
                          <a:latin typeface="Arial" panose="020B0604020202020204" pitchFamily="34" charset="0"/>
                          <a:cs typeface="Arial" panose="020B0604020202020204" pitchFamily="34" charset="0"/>
                        </a:rPr>
                        <a:t> </a:t>
                      </a:r>
                      <a:r>
                        <a:rPr sz="1400" b="1" dirty="0">
                          <a:latin typeface="Arial" panose="020B0604020202020204" pitchFamily="34" charset="0"/>
                          <a:cs typeface="Arial" panose="020B0604020202020204" pitchFamily="34" charset="0"/>
                        </a:rPr>
                        <a:t>POR</a:t>
                      </a:r>
                      <a:r>
                        <a:rPr sz="1400" b="1" spc="-70" dirty="0">
                          <a:latin typeface="Arial" panose="020B0604020202020204" pitchFamily="34" charset="0"/>
                          <a:cs typeface="Arial" panose="020B0604020202020204" pitchFamily="34" charset="0"/>
                        </a:rPr>
                        <a:t> </a:t>
                      </a:r>
                      <a:r>
                        <a:rPr sz="1400" b="1" spc="-10" dirty="0">
                          <a:latin typeface="Arial" panose="020B0604020202020204" pitchFamily="34" charset="0"/>
                          <a:cs typeface="Arial" panose="020B0604020202020204" pitchFamily="34" charset="0"/>
                        </a:rPr>
                        <a:t>ALUMNOS:</a:t>
                      </a:r>
                      <a:endParaRPr sz="1400">
                        <a:latin typeface="Arial" panose="020B0604020202020204" pitchFamily="34" charset="0"/>
                        <a:cs typeface="Arial" panose="020B0604020202020204" pitchFamily="34" charset="0"/>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marR="0" lvl="0" indent="0" algn="ctr" defTabSz="914400" eaLnBrk="1" fontAlgn="auto" latinLnBrk="0" hangingPunct="1">
                        <a:lnSpc>
                          <a:spcPct val="100000"/>
                        </a:lnSpc>
                        <a:spcBef>
                          <a:spcPts val="330"/>
                        </a:spcBef>
                        <a:spcAft>
                          <a:spcPts val="0"/>
                        </a:spcAft>
                        <a:buClrTx/>
                        <a:buSzTx/>
                        <a:buFontTx/>
                        <a:buNone/>
                        <a:tabLst/>
                        <a:defRPr/>
                      </a:pPr>
                      <a:r>
                        <a:rPr lang="es-MX" sz="1400" b="1" dirty="0">
                          <a:latin typeface="Arial"/>
                          <a:cs typeface="Arial"/>
                        </a:rPr>
                        <a:t>$73,813.95</a:t>
                      </a:r>
                    </a:p>
                    <a:p>
                      <a:pPr marL="92075" algn="ctr">
                        <a:lnSpc>
                          <a:spcPct val="100000"/>
                        </a:lnSpc>
                        <a:spcBef>
                          <a:spcPts val="330"/>
                        </a:spcBef>
                      </a:pPr>
                      <a:endParaRPr sz="1400" b="1" dirty="0">
                        <a:latin typeface="Arial" panose="020B0604020202020204" pitchFamily="34" charset="0"/>
                        <a:cs typeface="Arial" panose="020B0604020202020204" pitchFamily="34" charset="0"/>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214864800"/>
              </p:ext>
            </p:extLst>
          </p:nvPr>
        </p:nvGraphicFramePr>
        <p:xfrm>
          <a:off x="474192" y="1802383"/>
          <a:ext cx="8355961" cy="3962399"/>
        </p:xfrm>
        <a:graphic>
          <a:graphicData uri="http://schemas.openxmlformats.org/drawingml/2006/table">
            <a:tbl>
              <a:tblPr firstRow="1" bandRow="1">
                <a:tableStyleId>{2D5ABB26-0587-4C30-8999-92F81FD0307C}</a:tableStyleId>
              </a:tblPr>
              <a:tblGrid>
                <a:gridCol w="1653539">
                  <a:extLst>
                    <a:ext uri="{9D8B030D-6E8A-4147-A177-3AD203B41FA5}">
                      <a16:colId xmlns:a16="http://schemas.microsoft.com/office/drawing/2014/main" val="20000"/>
                    </a:ext>
                  </a:extLst>
                </a:gridCol>
                <a:gridCol w="1982469">
                  <a:extLst>
                    <a:ext uri="{9D8B030D-6E8A-4147-A177-3AD203B41FA5}">
                      <a16:colId xmlns:a16="http://schemas.microsoft.com/office/drawing/2014/main" val="20001"/>
                    </a:ext>
                  </a:extLst>
                </a:gridCol>
                <a:gridCol w="1703070">
                  <a:extLst>
                    <a:ext uri="{9D8B030D-6E8A-4147-A177-3AD203B41FA5}">
                      <a16:colId xmlns:a16="http://schemas.microsoft.com/office/drawing/2014/main" val="20002"/>
                    </a:ext>
                  </a:extLst>
                </a:gridCol>
                <a:gridCol w="1487804">
                  <a:extLst>
                    <a:ext uri="{9D8B030D-6E8A-4147-A177-3AD203B41FA5}">
                      <a16:colId xmlns:a16="http://schemas.microsoft.com/office/drawing/2014/main" val="20003"/>
                    </a:ext>
                  </a:extLst>
                </a:gridCol>
                <a:gridCol w="1529079">
                  <a:extLst>
                    <a:ext uri="{9D8B030D-6E8A-4147-A177-3AD203B41FA5}">
                      <a16:colId xmlns:a16="http://schemas.microsoft.com/office/drawing/2014/main" val="20004"/>
                    </a:ext>
                  </a:extLst>
                </a:gridCol>
              </a:tblGrid>
              <a:tr h="499745">
                <a:tc gridSpan="5">
                  <a:txBody>
                    <a:bodyPr/>
                    <a:lstStyle/>
                    <a:p>
                      <a:pPr algn="ctr">
                        <a:lnSpc>
                          <a:spcPct val="100000"/>
                        </a:lnSpc>
                        <a:spcBef>
                          <a:spcPts val="975"/>
                        </a:spcBef>
                      </a:pPr>
                      <a:r>
                        <a:rPr sz="1600" b="1" dirty="0">
                          <a:solidFill>
                            <a:srgbClr val="FFFFFF"/>
                          </a:solidFill>
                          <a:latin typeface="Arial"/>
                          <a:cs typeface="Arial"/>
                        </a:rPr>
                        <a:t>NIVEL</a:t>
                      </a:r>
                      <a:r>
                        <a:rPr sz="1600" b="1" spc="-70" dirty="0">
                          <a:solidFill>
                            <a:srgbClr val="FFFFFF"/>
                          </a:solidFill>
                          <a:latin typeface="Arial"/>
                          <a:cs typeface="Arial"/>
                        </a:rPr>
                        <a:t> </a:t>
                      </a:r>
                      <a:r>
                        <a:rPr sz="1600" b="1" dirty="0">
                          <a:solidFill>
                            <a:srgbClr val="FFFFFF"/>
                          </a:solidFill>
                          <a:latin typeface="Arial"/>
                          <a:cs typeface="Arial"/>
                        </a:rPr>
                        <a:t>TÉCNICO</a:t>
                      </a:r>
                      <a:r>
                        <a:rPr sz="1600" b="1" spc="-40" dirty="0">
                          <a:solidFill>
                            <a:srgbClr val="FFFFFF"/>
                          </a:solidFill>
                          <a:latin typeface="Arial"/>
                          <a:cs typeface="Arial"/>
                        </a:rPr>
                        <a:t> </a:t>
                      </a:r>
                      <a:r>
                        <a:rPr sz="1600" b="1" dirty="0">
                          <a:solidFill>
                            <a:srgbClr val="FFFFFF"/>
                          </a:solidFill>
                          <a:latin typeface="Arial"/>
                          <a:cs typeface="Arial"/>
                        </a:rPr>
                        <a:t>SUPERIOR</a:t>
                      </a:r>
                      <a:r>
                        <a:rPr sz="1600" b="1" spc="-35" dirty="0">
                          <a:solidFill>
                            <a:srgbClr val="FFFFFF"/>
                          </a:solidFill>
                          <a:latin typeface="Arial"/>
                          <a:cs typeface="Arial"/>
                        </a:rPr>
                        <a:t> </a:t>
                      </a:r>
                      <a:r>
                        <a:rPr sz="1600" b="1" spc="-10" dirty="0">
                          <a:solidFill>
                            <a:srgbClr val="FFFFFF"/>
                          </a:solidFill>
                          <a:latin typeface="Arial"/>
                          <a:cs typeface="Arial"/>
                        </a:rPr>
                        <a:t>UNIVERSITARIO</a:t>
                      </a:r>
                      <a:endParaRPr sz="1600">
                        <a:latin typeface="Arial"/>
                        <a:cs typeface="Arial"/>
                      </a:endParaRPr>
                    </a:p>
                  </a:txBody>
                  <a:tcPr marL="0" marR="0" marT="123825" marB="0">
                    <a:lnL w="12700">
                      <a:solidFill>
                        <a:srgbClr val="EC7C30"/>
                      </a:solidFill>
                      <a:prstDash val="solid"/>
                    </a:lnL>
                    <a:lnR w="12700">
                      <a:solidFill>
                        <a:srgbClr val="EC7C30"/>
                      </a:solidFill>
                      <a:prstDash val="solid"/>
                    </a:lnR>
                    <a:lnT w="12700">
                      <a:solidFill>
                        <a:srgbClr val="EC7C30"/>
                      </a:solidFill>
                      <a:prstDash val="solid"/>
                    </a:lnT>
                    <a:lnB w="12700" cap="flat" cmpd="sng" algn="ctr">
                      <a:solidFill>
                        <a:schemeClr val="tx1"/>
                      </a:solidFill>
                      <a:prstDash val="solid"/>
                      <a:round/>
                      <a:headEnd type="none" w="med" len="med"/>
                      <a:tailEnd type="none" w="med" len="med"/>
                    </a:lnB>
                    <a:solidFill>
                      <a:srgbClr val="95115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59130">
                <a:tc>
                  <a:txBody>
                    <a:bodyPr/>
                    <a:lstStyle/>
                    <a:p>
                      <a:pPr>
                        <a:lnSpc>
                          <a:spcPct val="100000"/>
                        </a:lnSpc>
                        <a:spcBef>
                          <a:spcPts val="105"/>
                        </a:spcBef>
                      </a:pPr>
                      <a:endParaRPr sz="1400" dirty="0">
                        <a:latin typeface="Times New Roman"/>
                        <a:cs typeface="Times New Roman"/>
                      </a:endParaRPr>
                    </a:p>
                    <a:p>
                      <a:pPr algn="ctr">
                        <a:lnSpc>
                          <a:spcPct val="100000"/>
                        </a:lnSpc>
                        <a:spcBef>
                          <a:spcPts val="5"/>
                        </a:spcBef>
                      </a:pPr>
                      <a:r>
                        <a:rPr sz="1400" b="1" spc="-10" dirty="0">
                          <a:latin typeface="Arial"/>
                          <a:cs typeface="Arial"/>
                        </a:rPr>
                        <a:t>GENERACIÓN</a:t>
                      </a:r>
                      <a:endParaRPr sz="1400" dirty="0">
                        <a:latin typeface="Arial"/>
                        <a:cs typeface="Arial"/>
                      </a:endParaRPr>
                    </a:p>
                  </a:txBody>
                  <a:tcPr marL="0" marR="0" marT="1333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24180" marR="417830" indent="118745">
                        <a:lnSpc>
                          <a:spcPct val="100000"/>
                        </a:lnSpc>
                        <a:spcBef>
                          <a:spcPts val="880"/>
                        </a:spcBef>
                      </a:pPr>
                      <a:r>
                        <a:rPr sz="1400" b="1" spc="-10" dirty="0">
                          <a:latin typeface="Arial"/>
                          <a:cs typeface="Arial"/>
                        </a:rPr>
                        <a:t>ALUMNOS EGRESADOS</a:t>
                      </a:r>
                      <a:endParaRPr sz="1400" dirty="0">
                        <a:latin typeface="Arial"/>
                        <a:cs typeface="Arial"/>
                      </a:endParaRPr>
                    </a:p>
                  </a:txBody>
                  <a:tcPr marL="0" marR="0" marT="1117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5585" marR="226695" indent="116839">
                        <a:lnSpc>
                          <a:spcPct val="100000"/>
                        </a:lnSpc>
                        <a:spcBef>
                          <a:spcPts val="880"/>
                        </a:spcBef>
                      </a:pPr>
                      <a:r>
                        <a:rPr sz="1400" b="1" spc="-10" dirty="0">
                          <a:latin typeface="Arial"/>
                          <a:cs typeface="Arial"/>
                        </a:rPr>
                        <a:t>EFICIENCIA </a:t>
                      </a:r>
                      <a:r>
                        <a:rPr sz="1400" b="1" dirty="0">
                          <a:latin typeface="Arial"/>
                          <a:cs typeface="Arial"/>
                        </a:rPr>
                        <a:t>TERMINAL</a:t>
                      </a:r>
                      <a:r>
                        <a:rPr sz="1400" b="1" spc="-95" dirty="0">
                          <a:latin typeface="Arial"/>
                          <a:cs typeface="Arial"/>
                        </a:rPr>
                        <a:t> </a:t>
                      </a:r>
                      <a:r>
                        <a:rPr sz="1400" b="1" spc="-25" dirty="0">
                          <a:latin typeface="Arial"/>
                          <a:cs typeface="Arial"/>
                        </a:rPr>
                        <a:t>(%)</a:t>
                      </a:r>
                      <a:endParaRPr sz="1400" dirty="0">
                        <a:latin typeface="Arial"/>
                        <a:cs typeface="Arial"/>
                      </a:endParaRPr>
                    </a:p>
                  </a:txBody>
                  <a:tcPr marL="0" marR="0" marT="1117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380" marR="111125" indent="243840">
                        <a:lnSpc>
                          <a:spcPct val="100000"/>
                        </a:lnSpc>
                        <a:spcBef>
                          <a:spcPts val="880"/>
                        </a:spcBef>
                      </a:pPr>
                      <a:r>
                        <a:rPr lang="es-MX" sz="1400" b="1" spc="-10" dirty="0">
                          <a:latin typeface="Arial"/>
                          <a:cs typeface="Arial"/>
                        </a:rPr>
                        <a:t>TÍTULOS ENTREGADOS</a:t>
                      </a:r>
                      <a:endParaRPr lang="es-MX" sz="1400" dirty="0">
                        <a:latin typeface="Arial"/>
                        <a:cs typeface="Arial"/>
                      </a:endParaRPr>
                    </a:p>
                  </a:txBody>
                  <a:tcPr marL="0" marR="0" marT="1117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5260" marR="154305" indent="-12700">
                        <a:lnSpc>
                          <a:spcPts val="1639"/>
                        </a:lnSpc>
                        <a:spcBef>
                          <a:spcPts val="965"/>
                        </a:spcBef>
                      </a:pPr>
                      <a:r>
                        <a:rPr lang="es-ES" sz="1400" b="1" dirty="0">
                          <a:latin typeface="Arial"/>
                          <a:cs typeface="Arial"/>
                        </a:rPr>
                        <a:t>EN</a:t>
                      </a:r>
                      <a:r>
                        <a:rPr lang="es-ES" sz="1400" b="1" spc="-5" dirty="0">
                          <a:latin typeface="Arial"/>
                          <a:cs typeface="Arial"/>
                        </a:rPr>
                        <a:t> </a:t>
                      </a:r>
                      <a:r>
                        <a:rPr lang="es-ES" sz="1400" b="1" spc="-10" dirty="0">
                          <a:latin typeface="Arial"/>
                          <a:cs typeface="Arial"/>
                        </a:rPr>
                        <a:t>TRÁMITES </a:t>
                      </a:r>
                      <a:r>
                        <a:rPr lang="es-ES" sz="1400" b="1" dirty="0">
                          <a:latin typeface="Arial"/>
                          <a:cs typeface="Arial"/>
                        </a:rPr>
                        <a:t>ANTE</a:t>
                      </a:r>
                      <a:r>
                        <a:rPr lang="es-ES" sz="1400" b="1" spc="-15" dirty="0">
                          <a:latin typeface="Arial"/>
                          <a:cs typeface="Arial"/>
                        </a:rPr>
                        <a:t> </a:t>
                      </a:r>
                      <a:r>
                        <a:rPr lang="es-ES" sz="1400" b="1" dirty="0">
                          <a:latin typeface="Arial"/>
                          <a:cs typeface="Arial"/>
                        </a:rPr>
                        <a:t>LA</a:t>
                      </a:r>
                      <a:r>
                        <a:rPr lang="es-ES" sz="1400" b="1" spc="-95" dirty="0">
                          <a:latin typeface="Arial"/>
                          <a:cs typeface="Arial"/>
                        </a:rPr>
                        <a:t> </a:t>
                      </a:r>
                      <a:r>
                        <a:rPr lang="es-ES" sz="1400" b="1" spc="-25" dirty="0">
                          <a:latin typeface="Arial"/>
                          <a:cs typeface="Arial"/>
                        </a:rPr>
                        <a:t>SEC</a:t>
                      </a:r>
                      <a:endParaRPr lang="es-ES" sz="1400" dirty="0">
                        <a:latin typeface="Arial"/>
                        <a:cs typeface="Arial"/>
                      </a:endParaRPr>
                    </a:p>
                  </a:txBody>
                  <a:tcPr marL="0" marR="0" marT="1225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8159">
                <a:tc>
                  <a:txBody>
                    <a:bodyPr/>
                    <a:lstStyle/>
                    <a:p>
                      <a:pPr marL="635" algn="ctr">
                        <a:lnSpc>
                          <a:spcPct val="100000"/>
                        </a:lnSpc>
                        <a:spcBef>
                          <a:spcPts val="1160"/>
                        </a:spcBef>
                      </a:pPr>
                      <a:r>
                        <a:rPr sz="1400" b="1" spc="-10" dirty="0">
                          <a:latin typeface="Arial"/>
                          <a:cs typeface="Arial"/>
                        </a:rPr>
                        <a:t>2019-</a:t>
                      </a:r>
                      <a:r>
                        <a:rPr sz="1400" b="1" spc="-20" dirty="0">
                          <a:latin typeface="Arial"/>
                          <a:cs typeface="Arial"/>
                        </a:rPr>
                        <a:t>2021</a:t>
                      </a:r>
                      <a:endParaRPr sz="1400">
                        <a:latin typeface="Arial"/>
                        <a:cs typeface="Arial"/>
                      </a:endParaRPr>
                    </a:p>
                  </a:txBody>
                  <a:tcPr marL="0" marR="0" marT="147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160"/>
                        </a:spcBef>
                      </a:pPr>
                      <a:r>
                        <a:rPr sz="1400" b="1" spc="-25" dirty="0">
                          <a:latin typeface="Arial"/>
                          <a:cs typeface="Arial"/>
                        </a:rPr>
                        <a:t>98</a:t>
                      </a:r>
                      <a:endParaRPr sz="1400" dirty="0">
                        <a:latin typeface="Arial"/>
                        <a:cs typeface="Arial"/>
                      </a:endParaRPr>
                    </a:p>
                  </a:txBody>
                  <a:tcPr marL="0" marR="0" marT="147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algn="ctr">
                        <a:lnSpc>
                          <a:spcPct val="100000"/>
                        </a:lnSpc>
                        <a:spcBef>
                          <a:spcPts val="1160"/>
                        </a:spcBef>
                      </a:pPr>
                      <a:r>
                        <a:rPr sz="1400" b="1" spc="-10" dirty="0">
                          <a:latin typeface="Arial"/>
                          <a:cs typeface="Arial"/>
                        </a:rPr>
                        <a:t>49.5%</a:t>
                      </a:r>
                      <a:endParaRPr sz="1400">
                        <a:latin typeface="Arial"/>
                        <a:cs typeface="Arial"/>
                      </a:endParaRPr>
                    </a:p>
                  </a:txBody>
                  <a:tcPr marL="0" marR="0" marT="147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1160"/>
                        </a:spcBef>
                      </a:pPr>
                      <a:r>
                        <a:rPr lang="es-MX" sz="1400" b="1" spc="-25" dirty="0">
                          <a:latin typeface="Arial"/>
                          <a:cs typeface="Arial"/>
                        </a:rPr>
                        <a:t>96</a:t>
                      </a:r>
                      <a:endParaRPr sz="1400" dirty="0">
                        <a:latin typeface="Arial"/>
                        <a:cs typeface="Arial"/>
                      </a:endParaRPr>
                    </a:p>
                  </a:txBody>
                  <a:tcPr marL="0" marR="0" marT="147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320"/>
                        </a:spcBef>
                      </a:pPr>
                      <a:r>
                        <a:rPr lang="es-MX" sz="1400" b="1" spc="-50" dirty="0">
                          <a:latin typeface="Arial"/>
                          <a:cs typeface="Arial"/>
                        </a:rPr>
                        <a:t>1</a:t>
                      </a:r>
                      <a:endParaRPr sz="1400" dirty="0">
                        <a:latin typeface="Arial"/>
                        <a:cs typeface="Aria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480">
                <a:tc>
                  <a:txBody>
                    <a:bodyPr/>
                    <a:lstStyle/>
                    <a:p>
                      <a:pPr marL="635" algn="ctr">
                        <a:lnSpc>
                          <a:spcPct val="100000"/>
                        </a:lnSpc>
                        <a:spcBef>
                          <a:spcPts val="745"/>
                        </a:spcBef>
                      </a:pPr>
                      <a:r>
                        <a:rPr sz="1400" b="1" spc="-10" dirty="0">
                          <a:latin typeface="Arial"/>
                          <a:cs typeface="Arial"/>
                        </a:rPr>
                        <a:t>2020-</a:t>
                      </a:r>
                      <a:r>
                        <a:rPr sz="1400" b="1" spc="-20" dirty="0">
                          <a:latin typeface="Arial"/>
                          <a:cs typeface="Arial"/>
                        </a:rPr>
                        <a:t>2022</a:t>
                      </a:r>
                      <a:endParaRPr sz="1400" dirty="0">
                        <a:latin typeface="Arial"/>
                        <a:cs typeface="Arial"/>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745"/>
                        </a:spcBef>
                      </a:pPr>
                      <a:r>
                        <a:rPr sz="1400" b="1" spc="-25" dirty="0">
                          <a:latin typeface="Arial"/>
                          <a:cs typeface="Arial"/>
                        </a:rPr>
                        <a:t>110</a:t>
                      </a:r>
                      <a:endParaRPr sz="1400" dirty="0">
                        <a:latin typeface="Arial"/>
                        <a:cs typeface="Arial"/>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algn="ctr">
                        <a:lnSpc>
                          <a:spcPct val="100000"/>
                        </a:lnSpc>
                        <a:spcBef>
                          <a:spcPts val="745"/>
                        </a:spcBef>
                      </a:pPr>
                      <a:r>
                        <a:rPr sz="1400" b="1" spc="-10" dirty="0">
                          <a:latin typeface="Arial"/>
                          <a:cs typeface="Arial"/>
                        </a:rPr>
                        <a:t>64.0%</a:t>
                      </a:r>
                      <a:endParaRPr sz="1400" dirty="0">
                        <a:latin typeface="Arial"/>
                        <a:cs typeface="Arial"/>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745"/>
                        </a:spcBef>
                      </a:pPr>
                      <a:r>
                        <a:rPr lang="es-MX" sz="1400" b="1" spc="-25" dirty="0">
                          <a:latin typeface="Arial"/>
                          <a:cs typeface="Arial"/>
                        </a:rPr>
                        <a:t>54</a:t>
                      </a:r>
                      <a:endParaRPr sz="1400" dirty="0">
                        <a:latin typeface="Arial"/>
                        <a:cs typeface="Arial"/>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745"/>
                        </a:spcBef>
                      </a:pPr>
                      <a:r>
                        <a:rPr lang="es-MX" sz="1400" b="1" dirty="0">
                          <a:latin typeface="Arial"/>
                          <a:cs typeface="Arial"/>
                        </a:rPr>
                        <a:t>1</a:t>
                      </a:r>
                      <a:endParaRPr sz="1400" dirty="0">
                        <a:latin typeface="Arial"/>
                        <a:cs typeface="Arial"/>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1480">
                <a:tc>
                  <a:txBody>
                    <a:bodyPr/>
                    <a:lstStyle/>
                    <a:p>
                      <a:pPr marL="635" algn="ctr">
                        <a:lnSpc>
                          <a:spcPct val="100000"/>
                        </a:lnSpc>
                        <a:spcBef>
                          <a:spcPts val="745"/>
                        </a:spcBef>
                      </a:pPr>
                      <a:r>
                        <a:rPr sz="1400" b="1" spc="-10" dirty="0">
                          <a:latin typeface="Arial"/>
                          <a:cs typeface="Arial"/>
                        </a:rPr>
                        <a:t>2021-</a:t>
                      </a:r>
                      <a:r>
                        <a:rPr sz="1400" b="1" spc="-20" dirty="0">
                          <a:latin typeface="Arial"/>
                          <a:cs typeface="Arial"/>
                        </a:rPr>
                        <a:t>2023</a:t>
                      </a:r>
                      <a:endParaRPr sz="1400" dirty="0">
                        <a:latin typeface="Arial"/>
                        <a:cs typeface="Arial"/>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745"/>
                        </a:spcBef>
                      </a:pPr>
                      <a:r>
                        <a:rPr sz="1400" b="1" spc="-25" dirty="0">
                          <a:latin typeface="Arial"/>
                          <a:cs typeface="Arial"/>
                        </a:rPr>
                        <a:t>94</a:t>
                      </a:r>
                      <a:endParaRPr sz="1400" dirty="0">
                        <a:latin typeface="Arial"/>
                        <a:cs typeface="Arial"/>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algn="ctr">
                        <a:lnSpc>
                          <a:spcPct val="100000"/>
                        </a:lnSpc>
                        <a:spcBef>
                          <a:spcPts val="745"/>
                        </a:spcBef>
                      </a:pPr>
                      <a:r>
                        <a:rPr sz="1400" b="1" spc="-10" dirty="0">
                          <a:latin typeface="Arial"/>
                          <a:cs typeface="Arial"/>
                        </a:rPr>
                        <a:t>60.6%</a:t>
                      </a:r>
                      <a:endParaRPr sz="1400" dirty="0">
                        <a:latin typeface="Arial"/>
                        <a:cs typeface="Arial"/>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745"/>
                        </a:spcBef>
                      </a:pPr>
                      <a:r>
                        <a:rPr lang="es-MX" sz="1400" b="1" spc="-50" dirty="0">
                          <a:latin typeface="Arial"/>
                          <a:cs typeface="Arial"/>
                        </a:rPr>
                        <a:t>1</a:t>
                      </a:r>
                      <a:endParaRPr sz="1400" dirty="0">
                        <a:latin typeface="Arial"/>
                        <a:cs typeface="Arial"/>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745"/>
                        </a:spcBef>
                      </a:pPr>
                      <a:r>
                        <a:rPr lang="es-MX" sz="1400" b="1" dirty="0">
                          <a:latin typeface="Arial"/>
                          <a:cs typeface="Arial"/>
                        </a:rPr>
                        <a:t>8</a:t>
                      </a:r>
                      <a:endParaRPr sz="1400" dirty="0">
                        <a:latin typeface="Arial"/>
                        <a:cs typeface="Arial"/>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31520">
                <a:tc>
                  <a:txBody>
                    <a:bodyPr/>
                    <a:lstStyle/>
                    <a:p>
                      <a:pPr>
                        <a:lnSpc>
                          <a:spcPct val="100000"/>
                        </a:lnSpc>
                        <a:spcBef>
                          <a:spcPts val="395"/>
                        </a:spcBef>
                      </a:pPr>
                      <a:endParaRPr sz="1400" dirty="0">
                        <a:latin typeface="Times New Roman"/>
                        <a:cs typeface="Times New Roman"/>
                      </a:endParaRPr>
                    </a:p>
                    <a:p>
                      <a:pPr marL="635" algn="ctr">
                        <a:lnSpc>
                          <a:spcPct val="100000"/>
                        </a:lnSpc>
                      </a:pPr>
                      <a:r>
                        <a:rPr sz="1400" b="1" spc="-10" dirty="0">
                          <a:latin typeface="Arial"/>
                          <a:cs typeface="Arial"/>
                        </a:rPr>
                        <a:t>2022-</a:t>
                      </a:r>
                      <a:r>
                        <a:rPr sz="1400" b="1" spc="-20" dirty="0">
                          <a:latin typeface="Arial"/>
                          <a:cs typeface="Arial"/>
                        </a:rPr>
                        <a:t>2024</a:t>
                      </a:r>
                      <a:endParaRPr sz="1400" dirty="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395"/>
                        </a:spcBef>
                      </a:pPr>
                      <a:endParaRPr sz="1400" dirty="0">
                        <a:latin typeface="Times New Roman"/>
                        <a:cs typeface="Times New Roman"/>
                      </a:endParaRPr>
                    </a:p>
                    <a:p>
                      <a:pPr algn="ctr">
                        <a:lnSpc>
                          <a:spcPct val="100000"/>
                        </a:lnSpc>
                      </a:pPr>
                      <a:r>
                        <a:rPr sz="1400" b="1" spc="-25" dirty="0">
                          <a:latin typeface="Arial"/>
                          <a:cs typeface="Arial"/>
                        </a:rPr>
                        <a:t>113</a:t>
                      </a:r>
                      <a:endParaRPr sz="1400" dirty="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395"/>
                        </a:spcBef>
                      </a:pPr>
                      <a:endParaRPr sz="1400" dirty="0">
                        <a:latin typeface="Times New Roman"/>
                        <a:cs typeface="Times New Roman"/>
                      </a:endParaRPr>
                    </a:p>
                    <a:p>
                      <a:pPr marL="7620" algn="ctr">
                        <a:lnSpc>
                          <a:spcPct val="100000"/>
                        </a:lnSpc>
                      </a:pPr>
                      <a:r>
                        <a:rPr sz="1400" b="1" spc="-10" dirty="0">
                          <a:latin typeface="Arial"/>
                          <a:cs typeface="Arial"/>
                        </a:rPr>
                        <a:t>57.44%</a:t>
                      </a:r>
                      <a:endParaRPr sz="1400" dirty="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395"/>
                        </a:spcBef>
                      </a:pPr>
                      <a:endParaRPr sz="1400" dirty="0">
                        <a:latin typeface="Times New Roman"/>
                        <a:cs typeface="Times New Roman"/>
                      </a:endParaRPr>
                    </a:p>
                    <a:p>
                      <a:pPr algn="ctr">
                        <a:lnSpc>
                          <a:spcPct val="100000"/>
                        </a:lnSpc>
                      </a:pPr>
                      <a:r>
                        <a:rPr sz="1400" b="1" spc="-50" dirty="0">
                          <a:latin typeface="Arial"/>
                          <a:cs typeface="Arial"/>
                        </a:rPr>
                        <a:t>0</a:t>
                      </a:r>
                      <a:endParaRPr sz="1400" dirty="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360"/>
                        </a:spcBef>
                      </a:pPr>
                      <a:endParaRPr sz="1400" dirty="0">
                        <a:latin typeface="Times New Roman"/>
                        <a:cs typeface="Times New Roman"/>
                      </a:endParaRPr>
                    </a:p>
                    <a:p>
                      <a:pPr algn="ctr">
                        <a:lnSpc>
                          <a:spcPct val="100000"/>
                        </a:lnSpc>
                      </a:pPr>
                      <a:r>
                        <a:rPr lang="es-MX" sz="1400" b="1" dirty="0">
                          <a:latin typeface="Arial"/>
                          <a:cs typeface="Arial"/>
                        </a:rPr>
                        <a:t>0</a:t>
                      </a:r>
                      <a:endParaRPr sz="1400" dirty="0">
                        <a:latin typeface="Arial"/>
                        <a:cs typeface="Arial"/>
                      </a:endParaRPr>
                    </a:p>
                  </a:txBody>
                  <a:tcPr marL="0" marR="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30885">
                <a:tc>
                  <a:txBody>
                    <a:bodyPr/>
                    <a:lstStyle/>
                    <a:p>
                      <a:pPr>
                        <a:lnSpc>
                          <a:spcPct val="100000"/>
                        </a:lnSpc>
                        <a:spcBef>
                          <a:spcPts val="395"/>
                        </a:spcBef>
                      </a:pPr>
                      <a:endParaRPr sz="1400" dirty="0">
                        <a:latin typeface="Times New Roman"/>
                        <a:cs typeface="Times New Roman"/>
                      </a:endParaRPr>
                    </a:p>
                    <a:p>
                      <a:pPr marL="635" algn="ctr">
                        <a:lnSpc>
                          <a:spcPct val="100000"/>
                        </a:lnSpc>
                      </a:pPr>
                      <a:r>
                        <a:rPr sz="1400" b="1" spc="-10" dirty="0">
                          <a:latin typeface="Arial"/>
                          <a:cs typeface="Arial"/>
                        </a:rPr>
                        <a:t>2023-</a:t>
                      </a:r>
                      <a:r>
                        <a:rPr sz="1400" b="1" spc="-20" dirty="0">
                          <a:latin typeface="Arial"/>
                          <a:cs typeface="Arial"/>
                        </a:rPr>
                        <a:t>2025</a:t>
                      </a:r>
                      <a:endParaRPr sz="1400" dirty="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95"/>
                        </a:spcBef>
                      </a:pPr>
                      <a:endParaRPr lang="es-ES" sz="1400" b="1" dirty="0">
                        <a:latin typeface="Arial" panose="020B0604020202020204" pitchFamily="34" charset="0"/>
                        <a:cs typeface="Arial" panose="020B0604020202020204" pitchFamily="34" charset="0"/>
                      </a:endParaRPr>
                    </a:p>
                    <a:p>
                      <a:pPr algn="ctr">
                        <a:lnSpc>
                          <a:spcPct val="100000"/>
                        </a:lnSpc>
                        <a:spcBef>
                          <a:spcPts val="395"/>
                        </a:spcBef>
                      </a:pPr>
                      <a:r>
                        <a:rPr lang="es-ES" sz="1400" b="1" dirty="0">
                          <a:latin typeface="Arial" panose="020B0604020202020204" pitchFamily="34" charset="0"/>
                          <a:cs typeface="Arial" panose="020B0604020202020204" pitchFamily="34" charset="0"/>
                        </a:rPr>
                        <a:t>85</a:t>
                      </a:r>
                      <a:endParaRPr sz="1400" b="1" dirty="0">
                        <a:latin typeface="Arial" panose="020B0604020202020204" pitchFamily="34" charset="0"/>
                        <a:cs typeface="Arial" panose="020B0604020202020204" pitchFamily="34" charset="0"/>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395"/>
                        </a:spcBef>
                      </a:pPr>
                      <a:endParaRPr sz="1400" dirty="0">
                        <a:latin typeface="Times New Roman"/>
                        <a:cs typeface="Times New Roman"/>
                      </a:endParaRPr>
                    </a:p>
                    <a:p>
                      <a:pPr marL="1270" algn="ctr">
                        <a:lnSpc>
                          <a:spcPct val="100000"/>
                        </a:lnSpc>
                      </a:pPr>
                      <a:r>
                        <a:rPr lang="es-ES" sz="1400" b="1" spc="-50" dirty="0">
                          <a:latin typeface="Arial"/>
                          <a:cs typeface="Arial"/>
                        </a:rPr>
                        <a:t>55.19%</a:t>
                      </a:r>
                      <a:endParaRPr sz="1400" dirty="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395"/>
                        </a:spcBef>
                      </a:pPr>
                      <a:endParaRPr sz="1400" dirty="0">
                        <a:latin typeface="Times New Roman"/>
                        <a:cs typeface="Times New Roman"/>
                      </a:endParaRPr>
                    </a:p>
                    <a:p>
                      <a:pPr algn="ctr">
                        <a:lnSpc>
                          <a:spcPct val="100000"/>
                        </a:lnSpc>
                      </a:pPr>
                      <a:r>
                        <a:rPr sz="1400" b="1" spc="-50" dirty="0">
                          <a:latin typeface="Arial"/>
                          <a:cs typeface="Arial"/>
                        </a:rPr>
                        <a:t>0</a:t>
                      </a:r>
                      <a:endParaRPr sz="1400" dirty="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395"/>
                        </a:spcBef>
                      </a:pPr>
                      <a:endParaRPr lang="es-MX" sz="1400" dirty="0">
                        <a:latin typeface="Times New Roman"/>
                        <a:cs typeface="Times New Roman"/>
                      </a:endParaRPr>
                    </a:p>
                    <a:p>
                      <a:pPr algn="ctr">
                        <a:lnSpc>
                          <a:spcPct val="100000"/>
                        </a:lnSpc>
                      </a:pPr>
                      <a:r>
                        <a:rPr lang="es-MX" sz="1400" b="1" spc="-50" dirty="0">
                          <a:latin typeface="Arial"/>
                          <a:cs typeface="Arial"/>
                        </a:rPr>
                        <a:t>0  </a:t>
                      </a:r>
                      <a:endParaRPr lang="es-MX" sz="1400" dirty="0">
                        <a:latin typeface="Arial"/>
                        <a:cs typeface="Arial"/>
                      </a:endParaRPr>
                    </a:p>
                    <a:p>
                      <a:pPr marL="113030" marR="104775" indent="635" algn="ctr">
                        <a:lnSpc>
                          <a:spcPct val="98900"/>
                        </a:lnSpc>
                        <a:spcBef>
                          <a:spcPts val="345"/>
                        </a:spcBef>
                      </a:pPr>
                      <a:endParaRPr sz="1400" dirty="0">
                        <a:latin typeface="Arial"/>
                        <a:cs typeface="Arial"/>
                      </a:endParaRPr>
                    </a:p>
                  </a:txBody>
                  <a:tcPr marL="0" marR="0" marT="43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object 3"/>
          <p:cNvSpPr txBox="1">
            <a:spLocks noGrp="1"/>
          </p:cNvSpPr>
          <p:nvPr>
            <p:ph type="title"/>
          </p:nvPr>
        </p:nvSpPr>
        <p:spPr>
          <a:xfrm>
            <a:off x="1274291" y="701809"/>
            <a:ext cx="6917207" cy="951029"/>
          </a:xfrm>
          <a:prstGeom prst="rect">
            <a:avLst/>
          </a:prstGeom>
        </p:spPr>
        <p:txBody>
          <a:bodyPr vert="horz" wrap="square" lIns="0" tIns="332231" rIns="0" bIns="0" rtlCol="0">
            <a:spAutoFit/>
          </a:bodyPr>
          <a:lstStyle/>
          <a:p>
            <a:pPr marL="268288" marR="5080" algn="ctr">
              <a:lnSpc>
                <a:spcPct val="100000"/>
              </a:lnSpc>
              <a:spcBef>
                <a:spcPts val="105"/>
              </a:spcBef>
              <a:tabLst>
                <a:tab pos="1165225" algn="l"/>
              </a:tabLst>
            </a:pPr>
            <a:r>
              <a:rPr sz="2000" dirty="0">
                <a:latin typeface="Arial"/>
                <a:cs typeface="Arial"/>
              </a:rPr>
              <a:t>EGRESADOS</a:t>
            </a:r>
            <a:r>
              <a:rPr sz="2000" spc="-50" dirty="0">
                <a:latin typeface="Arial"/>
                <a:cs typeface="Arial"/>
              </a:rPr>
              <a:t> </a:t>
            </a:r>
            <a:r>
              <a:rPr sz="2000" dirty="0">
                <a:latin typeface="Arial"/>
                <a:cs typeface="Arial"/>
              </a:rPr>
              <a:t>Y</a:t>
            </a:r>
            <a:r>
              <a:rPr sz="2000" spc="-40" dirty="0">
                <a:latin typeface="Arial"/>
                <a:cs typeface="Arial"/>
              </a:rPr>
              <a:t> </a:t>
            </a:r>
            <a:r>
              <a:rPr sz="2000" spc="-10" dirty="0">
                <a:latin typeface="Arial"/>
                <a:cs typeface="Arial"/>
              </a:rPr>
              <a:t>EFICIENCIA</a:t>
            </a:r>
            <a:r>
              <a:rPr sz="2000" spc="-90" dirty="0">
                <a:latin typeface="Arial"/>
                <a:cs typeface="Arial"/>
              </a:rPr>
              <a:t> </a:t>
            </a:r>
            <a:r>
              <a:rPr sz="2000" spc="-10" dirty="0">
                <a:latin typeface="Arial"/>
                <a:cs typeface="Arial"/>
              </a:rPr>
              <a:t>TERMINAL</a:t>
            </a:r>
            <a:br>
              <a:rPr lang="es-MX" sz="2000" spc="-10" dirty="0">
                <a:latin typeface="Arial"/>
                <a:cs typeface="Arial"/>
              </a:rPr>
            </a:br>
            <a:r>
              <a:rPr sz="2000" spc="-10" dirty="0">
                <a:latin typeface="Arial"/>
                <a:cs typeface="Arial"/>
              </a:rPr>
              <a:t> </a:t>
            </a:r>
            <a:r>
              <a:rPr sz="2000" spc="-10" dirty="0">
                <a:solidFill>
                  <a:schemeClr val="accent2">
                    <a:lumMod val="75000"/>
                  </a:schemeClr>
                </a:solidFill>
                <a:latin typeface="Arial"/>
                <a:cs typeface="Arial"/>
              </a:rPr>
              <a:t>HISTÓRICO</a:t>
            </a:r>
            <a:endParaRPr sz="2000" dirty="0">
              <a:solidFill>
                <a:schemeClr val="accent2">
                  <a:lumMod val="75000"/>
                </a:schemeClr>
              </a:solidFill>
              <a:latin typeface="Arial"/>
              <a:cs typeface="Arial"/>
            </a:endParaRPr>
          </a:p>
        </p:txBody>
      </p:sp>
      <p:sp>
        <p:nvSpPr>
          <p:cNvPr id="5" name="CuadroTexto 4">
            <a:extLst>
              <a:ext uri="{FF2B5EF4-FFF2-40B4-BE49-F238E27FC236}">
                <a16:creationId xmlns:a16="http://schemas.microsoft.com/office/drawing/2014/main" id="{1283F2DD-7C00-A399-AC60-D9476C76C938}"/>
              </a:ext>
            </a:extLst>
          </p:cNvPr>
          <p:cNvSpPr txBox="1"/>
          <p:nvPr/>
        </p:nvSpPr>
        <p:spPr>
          <a:xfrm>
            <a:off x="474189" y="6002302"/>
            <a:ext cx="8517409" cy="307777"/>
          </a:xfrm>
          <a:prstGeom prst="rect">
            <a:avLst/>
          </a:prstGeom>
          <a:noFill/>
        </p:spPr>
        <p:txBody>
          <a:bodyPr wrap="square">
            <a:spAutoFit/>
          </a:bodyPr>
          <a:lstStyle/>
          <a:p>
            <a:pPr marL="635" algn="ctr">
              <a:lnSpc>
                <a:spcPct val="100000"/>
              </a:lnSpc>
            </a:pPr>
            <a:r>
              <a:rPr lang="es-MX" sz="1400" b="1" spc="-10" dirty="0">
                <a:latin typeface="Arial"/>
                <a:cs typeface="Arial"/>
              </a:rPr>
              <a:t>Nota: se cuenta con 19 títulos anteriores a 2019 listos para </a:t>
            </a:r>
            <a:r>
              <a:rPr lang="es-MX" sz="1400" b="1" spc="-10">
                <a:latin typeface="Arial"/>
                <a:cs typeface="Arial"/>
              </a:rPr>
              <a:t>ser entregados. </a:t>
            </a:r>
            <a:endParaRPr lang="es-MX" sz="14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843949798"/>
              </p:ext>
            </p:extLst>
          </p:nvPr>
        </p:nvGraphicFramePr>
        <p:xfrm>
          <a:off x="614895" y="1959482"/>
          <a:ext cx="7901939" cy="3675380"/>
        </p:xfrm>
        <a:graphic>
          <a:graphicData uri="http://schemas.openxmlformats.org/drawingml/2006/table">
            <a:tbl>
              <a:tblPr firstRow="1" bandRow="1">
                <a:tableStyleId>{2D5ABB26-0587-4C30-8999-92F81FD0307C}</a:tableStyleId>
              </a:tblPr>
              <a:tblGrid>
                <a:gridCol w="1717675">
                  <a:extLst>
                    <a:ext uri="{9D8B030D-6E8A-4147-A177-3AD203B41FA5}">
                      <a16:colId xmlns:a16="http://schemas.microsoft.com/office/drawing/2014/main" val="20000"/>
                    </a:ext>
                  </a:extLst>
                </a:gridCol>
                <a:gridCol w="1628775">
                  <a:extLst>
                    <a:ext uri="{9D8B030D-6E8A-4147-A177-3AD203B41FA5}">
                      <a16:colId xmlns:a16="http://schemas.microsoft.com/office/drawing/2014/main" val="20001"/>
                    </a:ext>
                  </a:extLst>
                </a:gridCol>
                <a:gridCol w="1595120">
                  <a:extLst>
                    <a:ext uri="{9D8B030D-6E8A-4147-A177-3AD203B41FA5}">
                      <a16:colId xmlns:a16="http://schemas.microsoft.com/office/drawing/2014/main" val="20002"/>
                    </a:ext>
                  </a:extLst>
                </a:gridCol>
                <a:gridCol w="1459864">
                  <a:extLst>
                    <a:ext uri="{9D8B030D-6E8A-4147-A177-3AD203B41FA5}">
                      <a16:colId xmlns:a16="http://schemas.microsoft.com/office/drawing/2014/main" val="20003"/>
                    </a:ext>
                  </a:extLst>
                </a:gridCol>
                <a:gridCol w="1500505">
                  <a:extLst>
                    <a:ext uri="{9D8B030D-6E8A-4147-A177-3AD203B41FA5}">
                      <a16:colId xmlns:a16="http://schemas.microsoft.com/office/drawing/2014/main" val="20004"/>
                    </a:ext>
                  </a:extLst>
                </a:gridCol>
              </a:tblGrid>
              <a:tr h="476250">
                <a:tc gridSpan="5">
                  <a:txBody>
                    <a:bodyPr/>
                    <a:lstStyle/>
                    <a:p>
                      <a:pPr marL="3810" algn="ctr">
                        <a:lnSpc>
                          <a:spcPct val="100000"/>
                        </a:lnSpc>
                        <a:spcBef>
                          <a:spcPts val="880"/>
                        </a:spcBef>
                      </a:pPr>
                      <a:r>
                        <a:rPr sz="1600" b="1" dirty="0">
                          <a:solidFill>
                            <a:srgbClr val="FFFFFF"/>
                          </a:solidFill>
                          <a:latin typeface="Arial"/>
                          <a:cs typeface="Arial"/>
                        </a:rPr>
                        <a:t>NIVEL</a:t>
                      </a:r>
                      <a:r>
                        <a:rPr sz="1600" b="1" spc="-30" dirty="0">
                          <a:solidFill>
                            <a:srgbClr val="FFFFFF"/>
                          </a:solidFill>
                          <a:latin typeface="Arial"/>
                          <a:cs typeface="Arial"/>
                        </a:rPr>
                        <a:t> </a:t>
                      </a:r>
                      <a:r>
                        <a:rPr sz="1600" b="1" spc="-10" dirty="0">
                          <a:solidFill>
                            <a:srgbClr val="FFFFFF"/>
                          </a:solidFill>
                          <a:latin typeface="Arial"/>
                          <a:cs typeface="Arial"/>
                        </a:rPr>
                        <a:t>INGENIERÍA/LICENCIATURA</a:t>
                      </a:r>
                      <a:endParaRPr sz="1600">
                        <a:latin typeface="Arial"/>
                        <a:cs typeface="Arial"/>
                      </a:endParaRPr>
                    </a:p>
                  </a:txBody>
                  <a:tcPr marL="0" marR="0" marT="111760" marB="0">
                    <a:lnL w="12700">
                      <a:solidFill>
                        <a:srgbClr val="EC7C30"/>
                      </a:solidFill>
                      <a:prstDash val="solid"/>
                    </a:lnL>
                    <a:lnR w="12700">
                      <a:solidFill>
                        <a:srgbClr val="EC7C30"/>
                      </a:solidFill>
                      <a:prstDash val="solid"/>
                    </a:lnR>
                    <a:lnT w="12700">
                      <a:solidFill>
                        <a:srgbClr val="EC7C30"/>
                      </a:solidFill>
                      <a:prstDash val="solid"/>
                    </a:lnT>
                    <a:lnB w="12700" cap="flat" cmpd="sng" algn="ctr">
                      <a:solidFill>
                        <a:schemeClr val="tx1"/>
                      </a:solidFill>
                      <a:prstDash val="solid"/>
                      <a:round/>
                      <a:headEnd type="none" w="med" len="med"/>
                      <a:tailEnd type="none" w="med" len="med"/>
                    </a:lnB>
                    <a:solidFill>
                      <a:srgbClr val="95115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35965">
                <a:tc>
                  <a:txBody>
                    <a:bodyPr/>
                    <a:lstStyle/>
                    <a:p>
                      <a:pPr>
                        <a:lnSpc>
                          <a:spcPct val="100000"/>
                        </a:lnSpc>
                        <a:spcBef>
                          <a:spcPts val="409"/>
                        </a:spcBef>
                      </a:pPr>
                      <a:endParaRPr sz="1400" dirty="0">
                        <a:latin typeface="Times New Roman"/>
                        <a:cs typeface="Times New Roman"/>
                      </a:endParaRPr>
                    </a:p>
                    <a:p>
                      <a:pPr algn="ctr">
                        <a:lnSpc>
                          <a:spcPct val="100000"/>
                        </a:lnSpc>
                      </a:pPr>
                      <a:r>
                        <a:rPr sz="1400" b="1" spc="-10" dirty="0">
                          <a:latin typeface="Arial"/>
                          <a:cs typeface="Arial"/>
                        </a:rPr>
                        <a:t>GENERACIÓN</a:t>
                      </a:r>
                      <a:endParaRPr sz="1400" dirty="0">
                        <a:latin typeface="Arial"/>
                        <a:cs typeface="Arial"/>
                      </a:endParaRPr>
                    </a:p>
                  </a:txBody>
                  <a:tcPr marL="0" marR="0" marT="520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47650" marR="240665" indent="118745">
                        <a:lnSpc>
                          <a:spcPct val="100000"/>
                        </a:lnSpc>
                        <a:spcBef>
                          <a:spcPts val="1180"/>
                        </a:spcBef>
                      </a:pPr>
                      <a:r>
                        <a:rPr sz="1400" b="1" spc="-10" dirty="0">
                          <a:latin typeface="Arial"/>
                          <a:cs typeface="Arial"/>
                        </a:rPr>
                        <a:t>ALUMNOS EGRESADOS</a:t>
                      </a:r>
                      <a:endParaRPr sz="1400" dirty="0">
                        <a:latin typeface="Arial"/>
                        <a:cs typeface="Arial"/>
                      </a:endParaRPr>
                    </a:p>
                  </a:txBody>
                  <a:tcPr marL="0" marR="0" marT="149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173990" indent="116839">
                        <a:lnSpc>
                          <a:spcPct val="100000"/>
                        </a:lnSpc>
                        <a:spcBef>
                          <a:spcPts val="1180"/>
                        </a:spcBef>
                      </a:pPr>
                      <a:r>
                        <a:rPr sz="1400" b="1" spc="-10" dirty="0">
                          <a:latin typeface="Arial"/>
                          <a:cs typeface="Arial"/>
                        </a:rPr>
                        <a:t>EFICIENCIA </a:t>
                      </a:r>
                      <a:r>
                        <a:rPr sz="1400" b="1" dirty="0">
                          <a:latin typeface="Arial"/>
                          <a:cs typeface="Arial"/>
                        </a:rPr>
                        <a:t>TERMINAL</a:t>
                      </a:r>
                      <a:r>
                        <a:rPr sz="1400" b="1" spc="-95" dirty="0">
                          <a:latin typeface="Arial"/>
                          <a:cs typeface="Arial"/>
                        </a:rPr>
                        <a:t> </a:t>
                      </a:r>
                      <a:r>
                        <a:rPr sz="1400" b="1" spc="-25" dirty="0">
                          <a:latin typeface="Arial"/>
                          <a:cs typeface="Arial"/>
                        </a:rPr>
                        <a:t>(%)</a:t>
                      </a:r>
                      <a:endParaRPr sz="1400" dirty="0">
                        <a:latin typeface="Arial"/>
                        <a:cs typeface="Arial"/>
                      </a:endParaRPr>
                    </a:p>
                  </a:txBody>
                  <a:tcPr marL="0" marR="0" marT="149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6045" marR="95250" indent="118745">
                        <a:lnSpc>
                          <a:spcPct val="100000"/>
                        </a:lnSpc>
                        <a:spcBef>
                          <a:spcPts val="1180"/>
                        </a:spcBef>
                      </a:pPr>
                      <a:r>
                        <a:rPr sz="1400" b="1" spc="-10" dirty="0">
                          <a:latin typeface="Arial"/>
                          <a:cs typeface="Arial"/>
                        </a:rPr>
                        <a:t>TITULADOS ENTREGADOS</a:t>
                      </a:r>
                      <a:endParaRPr sz="1400" dirty="0">
                        <a:latin typeface="Arial"/>
                        <a:cs typeface="Arial"/>
                      </a:endParaRPr>
                    </a:p>
                  </a:txBody>
                  <a:tcPr marL="0" marR="0" marT="149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137160" indent="-15240">
                        <a:lnSpc>
                          <a:spcPct val="100000"/>
                        </a:lnSpc>
                        <a:spcBef>
                          <a:spcPts val="1180"/>
                        </a:spcBef>
                      </a:pPr>
                      <a:r>
                        <a:rPr sz="1400" b="1" dirty="0">
                          <a:latin typeface="Arial"/>
                          <a:cs typeface="Arial"/>
                        </a:rPr>
                        <a:t>EN</a:t>
                      </a:r>
                      <a:r>
                        <a:rPr sz="1400" b="1" spc="-5" dirty="0">
                          <a:latin typeface="Arial"/>
                          <a:cs typeface="Arial"/>
                        </a:rPr>
                        <a:t> </a:t>
                      </a:r>
                      <a:r>
                        <a:rPr sz="1400" b="1" spc="-10" dirty="0">
                          <a:latin typeface="Arial"/>
                          <a:cs typeface="Arial"/>
                        </a:rPr>
                        <a:t>TRÁMITES </a:t>
                      </a:r>
                      <a:r>
                        <a:rPr sz="1400" b="1" dirty="0">
                          <a:latin typeface="Arial"/>
                          <a:cs typeface="Arial"/>
                        </a:rPr>
                        <a:t>ANTE</a:t>
                      </a:r>
                      <a:r>
                        <a:rPr sz="1400" b="1" spc="-15" dirty="0">
                          <a:latin typeface="Arial"/>
                          <a:cs typeface="Arial"/>
                        </a:rPr>
                        <a:t> </a:t>
                      </a:r>
                      <a:r>
                        <a:rPr sz="1400" b="1" dirty="0">
                          <a:latin typeface="Arial"/>
                          <a:cs typeface="Arial"/>
                        </a:rPr>
                        <a:t>LA</a:t>
                      </a:r>
                      <a:r>
                        <a:rPr sz="1400" b="1" spc="-95" dirty="0">
                          <a:latin typeface="Arial"/>
                          <a:cs typeface="Arial"/>
                        </a:rPr>
                        <a:t> </a:t>
                      </a:r>
                      <a:r>
                        <a:rPr sz="1400" b="1" spc="-25" dirty="0">
                          <a:latin typeface="Arial"/>
                          <a:cs typeface="Arial"/>
                        </a:rPr>
                        <a:t>SEC</a:t>
                      </a:r>
                      <a:endParaRPr sz="1400" dirty="0">
                        <a:latin typeface="Arial"/>
                        <a:cs typeface="Arial"/>
                      </a:endParaRPr>
                    </a:p>
                  </a:txBody>
                  <a:tcPr marL="0" marR="0" marT="149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3070">
                <a:tc>
                  <a:txBody>
                    <a:bodyPr/>
                    <a:lstStyle/>
                    <a:p>
                      <a:pPr marL="1270" algn="ctr">
                        <a:lnSpc>
                          <a:spcPct val="100000"/>
                        </a:lnSpc>
                        <a:spcBef>
                          <a:spcPts val="825"/>
                        </a:spcBef>
                      </a:pPr>
                      <a:r>
                        <a:rPr sz="1400" b="1" spc="-10" dirty="0">
                          <a:latin typeface="Arial"/>
                          <a:cs typeface="Arial"/>
                        </a:rPr>
                        <a:t>2020-</a:t>
                      </a:r>
                      <a:r>
                        <a:rPr sz="1400" b="1" spc="-20" dirty="0">
                          <a:latin typeface="Arial"/>
                          <a:cs typeface="Arial"/>
                        </a:rPr>
                        <a:t>2021</a:t>
                      </a:r>
                      <a:endParaRPr sz="1400">
                        <a:latin typeface="Arial"/>
                        <a:cs typeface="Arial"/>
                      </a:endParaRPr>
                    </a:p>
                  </a:txBody>
                  <a:tcPr marL="0" marR="0" marT="104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825"/>
                        </a:spcBef>
                      </a:pPr>
                      <a:r>
                        <a:rPr sz="1400" b="1" spc="-25" dirty="0">
                          <a:latin typeface="Arial"/>
                          <a:cs typeface="Arial"/>
                        </a:rPr>
                        <a:t>84</a:t>
                      </a:r>
                      <a:endParaRPr sz="1400" dirty="0">
                        <a:latin typeface="Arial"/>
                        <a:cs typeface="Arial"/>
                      </a:endParaRPr>
                    </a:p>
                  </a:txBody>
                  <a:tcPr marL="0" marR="0" marT="104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 algn="ctr">
                        <a:lnSpc>
                          <a:spcPct val="100000"/>
                        </a:lnSpc>
                        <a:spcBef>
                          <a:spcPts val="825"/>
                        </a:spcBef>
                      </a:pPr>
                      <a:r>
                        <a:rPr sz="1400" b="1" spc="-25" dirty="0">
                          <a:latin typeface="Arial"/>
                          <a:cs typeface="Arial"/>
                        </a:rPr>
                        <a:t>87%</a:t>
                      </a:r>
                      <a:endParaRPr sz="1400">
                        <a:latin typeface="Arial"/>
                        <a:cs typeface="Arial"/>
                      </a:endParaRPr>
                    </a:p>
                  </a:txBody>
                  <a:tcPr marL="0" marR="0" marT="104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 algn="ctr">
                        <a:lnSpc>
                          <a:spcPct val="100000"/>
                        </a:lnSpc>
                        <a:spcBef>
                          <a:spcPts val="825"/>
                        </a:spcBef>
                      </a:pPr>
                      <a:r>
                        <a:rPr sz="1400" b="1" spc="-25" dirty="0">
                          <a:latin typeface="Arial"/>
                          <a:cs typeface="Arial"/>
                        </a:rPr>
                        <a:t>7</a:t>
                      </a:r>
                      <a:r>
                        <a:rPr lang="es-MX" sz="1400" b="1" spc="-25" dirty="0">
                          <a:latin typeface="Arial"/>
                          <a:cs typeface="Arial"/>
                        </a:rPr>
                        <a:t>5</a:t>
                      </a:r>
                      <a:endParaRPr sz="1400" dirty="0">
                        <a:latin typeface="Arial"/>
                        <a:cs typeface="Arial"/>
                      </a:endParaRPr>
                    </a:p>
                  </a:txBody>
                  <a:tcPr marL="0" marR="0" marT="104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algn="ctr">
                        <a:lnSpc>
                          <a:spcPct val="100000"/>
                        </a:lnSpc>
                        <a:spcBef>
                          <a:spcPts val="825"/>
                        </a:spcBef>
                      </a:pPr>
                      <a:r>
                        <a:rPr lang="es-MX" sz="1400" b="1" i="0" dirty="0">
                          <a:latin typeface="Arial"/>
                          <a:cs typeface="Arial"/>
                        </a:rPr>
                        <a:t>2</a:t>
                      </a:r>
                      <a:endParaRPr sz="1400" b="1" i="0" dirty="0">
                        <a:latin typeface="Arial"/>
                        <a:cs typeface="Arial"/>
                      </a:endParaRPr>
                    </a:p>
                  </a:txBody>
                  <a:tcPr marL="0" marR="0" marT="1047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3070">
                <a:tc>
                  <a:txBody>
                    <a:bodyPr/>
                    <a:lstStyle/>
                    <a:p>
                      <a:pPr marL="1270" algn="ctr">
                        <a:lnSpc>
                          <a:spcPct val="100000"/>
                        </a:lnSpc>
                        <a:spcBef>
                          <a:spcPts val="830"/>
                        </a:spcBef>
                      </a:pPr>
                      <a:r>
                        <a:rPr sz="1400" b="1" spc="-10" dirty="0">
                          <a:latin typeface="Arial"/>
                          <a:cs typeface="Arial"/>
                        </a:rPr>
                        <a:t>2021-</a:t>
                      </a:r>
                      <a:r>
                        <a:rPr sz="1400" b="1" spc="-20" dirty="0">
                          <a:latin typeface="Arial"/>
                          <a:cs typeface="Arial"/>
                        </a:rPr>
                        <a:t>2022</a:t>
                      </a:r>
                      <a:endParaRPr sz="140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830"/>
                        </a:spcBef>
                      </a:pPr>
                      <a:r>
                        <a:rPr sz="1400" b="1" spc="-25" dirty="0">
                          <a:latin typeface="Arial"/>
                          <a:cs typeface="Arial"/>
                        </a:rPr>
                        <a:t>77</a:t>
                      </a:r>
                      <a:endParaRPr sz="140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 algn="ctr">
                        <a:lnSpc>
                          <a:spcPct val="100000"/>
                        </a:lnSpc>
                        <a:spcBef>
                          <a:spcPts val="830"/>
                        </a:spcBef>
                      </a:pPr>
                      <a:r>
                        <a:rPr sz="1400" b="1" spc="-25" dirty="0">
                          <a:latin typeface="Arial"/>
                          <a:cs typeface="Arial"/>
                        </a:rPr>
                        <a:t>95%</a:t>
                      </a:r>
                      <a:endParaRPr sz="140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 algn="ctr">
                        <a:lnSpc>
                          <a:spcPct val="100000"/>
                        </a:lnSpc>
                        <a:spcBef>
                          <a:spcPts val="830"/>
                        </a:spcBef>
                      </a:pPr>
                      <a:r>
                        <a:rPr sz="1400" b="1" spc="-25" dirty="0">
                          <a:latin typeface="Arial"/>
                          <a:cs typeface="Arial"/>
                        </a:rPr>
                        <a:t>2</a:t>
                      </a:r>
                      <a:r>
                        <a:rPr lang="es-MX" sz="1400" b="1" spc="-25" dirty="0">
                          <a:latin typeface="Arial"/>
                          <a:cs typeface="Arial"/>
                        </a:rPr>
                        <a:t>7</a:t>
                      </a:r>
                      <a:endParaRPr sz="1400" dirty="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 algn="ctr">
                        <a:lnSpc>
                          <a:spcPct val="100000"/>
                        </a:lnSpc>
                        <a:spcBef>
                          <a:spcPts val="830"/>
                        </a:spcBef>
                      </a:pPr>
                      <a:r>
                        <a:rPr lang="es-MX" sz="1400" b="1" i="0" dirty="0">
                          <a:latin typeface="Arial"/>
                          <a:cs typeface="Arial"/>
                        </a:rPr>
                        <a:t>9</a:t>
                      </a:r>
                      <a:endParaRPr sz="1400" b="1" i="0" dirty="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3070">
                <a:tc>
                  <a:txBody>
                    <a:bodyPr/>
                    <a:lstStyle/>
                    <a:p>
                      <a:pPr marL="1270" algn="ctr">
                        <a:lnSpc>
                          <a:spcPct val="100000"/>
                        </a:lnSpc>
                        <a:spcBef>
                          <a:spcPts val="830"/>
                        </a:spcBef>
                      </a:pPr>
                      <a:r>
                        <a:rPr sz="1400" b="1" spc="-10" dirty="0">
                          <a:latin typeface="Arial"/>
                          <a:cs typeface="Arial"/>
                        </a:rPr>
                        <a:t>2022-</a:t>
                      </a:r>
                      <a:r>
                        <a:rPr sz="1400" b="1" spc="-20" dirty="0">
                          <a:latin typeface="Arial"/>
                          <a:cs typeface="Arial"/>
                        </a:rPr>
                        <a:t>2023</a:t>
                      </a:r>
                      <a:endParaRPr sz="140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830"/>
                        </a:spcBef>
                      </a:pPr>
                      <a:r>
                        <a:rPr sz="1400" b="1" spc="-25" dirty="0">
                          <a:latin typeface="Arial"/>
                          <a:cs typeface="Arial"/>
                        </a:rPr>
                        <a:t>49</a:t>
                      </a:r>
                      <a:endParaRPr sz="140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 algn="ctr">
                        <a:lnSpc>
                          <a:spcPct val="100000"/>
                        </a:lnSpc>
                        <a:spcBef>
                          <a:spcPts val="830"/>
                        </a:spcBef>
                      </a:pPr>
                      <a:r>
                        <a:rPr sz="1400" b="1" spc="-25" dirty="0">
                          <a:latin typeface="Arial"/>
                          <a:cs typeface="Arial"/>
                        </a:rPr>
                        <a:t>96%</a:t>
                      </a:r>
                      <a:endParaRPr sz="140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830"/>
                        </a:spcBef>
                      </a:pPr>
                      <a:r>
                        <a:rPr lang="es-MX" sz="1400" b="1" spc="-50" dirty="0">
                          <a:latin typeface="Arial"/>
                          <a:cs typeface="Arial"/>
                        </a:rPr>
                        <a:t>4</a:t>
                      </a:r>
                      <a:endParaRPr sz="1400" dirty="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 algn="ctr">
                        <a:lnSpc>
                          <a:spcPct val="100000"/>
                        </a:lnSpc>
                        <a:spcBef>
                          <a:spcPts val="830"/>
                        </a:spcBef>
                      </a:pPr>
                      <a:r>
                        <a:rPr lang="es-MX" sz="1400" b="1" i="0" dirty="0">
                          <a:latin typeface="Arial"/>
                          <a:cs typeface="Arial"/>
                        </a:rPr>
                        <a:t>6</a:t>
                      </a:r>
                      <a:endParaRPr sz="1400" b="1" i="0" dirty="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3070">
                <a:tc>
                  <a:txBody>
                    <a:bodyPr/>
                    <a:lstStyle/>
                    <a:p>
                      <a:pPr marL="1270" algn="ctr">
                        <a:lnSpc>
                          <a:spcPct val="100000"/>
                        </a:lnSpc>
                        <a:spcBef>
                          <a:spcPts val="830"/>
                        </a:spcBef>
                      </a:pPr>
                      <a:r>
                        <a:rPr sz="1400" b="1" spc="-10" dirty="0">
                          <a:latin typeface="Arial"/>
                          <a:cs typeface="Arial"/>
                        </a:rPr>
                        <a:t>2023-</a:t>
                      </a:r>
                      <a:r>
                        <a:rPr sz="1400" b="1" spc="-20" dirty="0">
                          <a:latin typeface="Arial"/>
                          <a:cs typeface="Arial"/>
                        </a:rPr>
                        <a:t>2024</a:t>
                      </a:r>
                      <a:endParaRPr sz="140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830"/>
                        </a:spcBef>
                      </a:pPr>
                      <a:r>
                        <a:rPr sz="1400" b="1" spc="-25" dirty="0">
                          <a:latin typeface="Arial"/>
                          <a:cs typeface="Arial"/>
                        </a:rPr>
                        <a:t>62</a:t>
                      </a:r>
                      <a:endParaRPr sz="140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 algn="ctr">
                        <a:lnSpc>
                          <a:spcPct val="100000"/>
                        </a:lnSpc>
                        <a:spcBef>
                          <a:spcPts val="830"/>
                        </a:spcBef>
                      </a:pPr>
                      <a:r>
                        <a:rPr sz="1400" b="1" spc="-25" dirty="0">
                          <a:latin typeface="Arial"/>
                          <a:cs typeface="Arial"/>
                        </a:rPr>
                        <a:t>89%</a:t>
                      </a:r>
                      <a:endParaRPr sz="140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algn="ctr">
                        <a:lnSpc>
                          <a:spcPct val="100000"/>
                        </a:lnSpc>
                        <a:spcBef>
                          <a:spcPts val="830"/>
                        </a:spcBef>
                      </a:pPr>
                      <a:r>
                        <a:rPr sz="1400" b="1" spc="-50" dirty="0">
                          <a:latin typeface="Arial"/>
                          <a:cs typeface="Arial"/>
                        </a:rPr>
                        <a:t>0</a:t>
                      </a:r>
                      <a:endParaRPr sz="1400" dirty="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algn="ctr">
                        <a:lnSpc>
                          <a:spcPct val="100000"/>
                        </a:lnSpc>
                        <a:spcBef>
                          <a:spcPts val="830"/>
                        </a:spcBef>
                      </a:pPr>
                      <a:r>
                        <a:rPr lang="es-MX" sz="1400" b="1" dirty="0">
                          <a:latin typeface="Arial"/>
                          <a:cs typeface="Arial"/>
                        </a:rPr>
                        <a:t>3</a:t>
                      </a:r>
                      <a:endParaRPr sz="1400" dirty="0">
                        <a:latin typeface="Arial"/>
                        <a:cs typeface="Arial"/>
                      </a:endParaRPr>
                    </a:p>
                  </a:txBody>
                  <a:tcPr marL="0" marR="0" marT="1054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30885">
                <a:tc>
                  <a:txBody>
                    <a:bodyPr/>
                    <a:lstStyle/>
                    <a:p>
                      <a:pPr>
                        <a:lnSpc>
                          <a:spcPct val="100000"/>
                        </a:lnSpc>
                        <a:spcBef>
                          <a:spcPts val="395"/>
                        </a:spcBef>
                      </a:pPr>
                      <a:endParaRPr sz="1400">
                        <a:latin typeface="Times New Roman"/>
                        <a:cs typeface="Times New Roman"/>
                      </a:endParaRPr>
                    </a:p>
                    <a:p>
                      <a:pPr marL="1270" algn="ctr">
                        <a:lnSpc>
                          <a:spcPct val="100000"/>
                        </a:lnSpc>
                      </a:pPr>
                      <a:r>
                        <a:rPr sz="1400" b="1" spc="-10" dirty="0">
                          <a:latin typeface="Arial"/>
                          <a:cs typeface="Arial"/>
                        </a:rPr>
                        <a:t>2024-</a:t>
                      </a:r>
                      <a:r>
                        <a:rPr sz="1400" b="1" spc="-20" dirty="0">
                          <a:latin typeface="Arial"/>
                          <a:cs typeface="Arial"/>
                        </a:rPr>
                        <a:t>2025</a:t>
                      </a:r>
                      <a:endParaRPr sz="140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395"/>
                        </a:spcBef>
                      </a:pPr>
                      <a:endParaRPr sz="1400">
                        <a:latin typeface="Times New Roman"/>
                        <a:cs typeface="Times New Roman"/>
                      </a:endParaRPr>
                    </a:p>
                    <a:p>
                      <a:pPr marL="49530" algn="ctr">
                        <a:lnSpc>
                          <a:spcPct val="100000"/>
                        </a:lnSpc>
                      </a:pPr>
                      <a:r>
                        <a:rPr sz="1400" b="1" spc="-25" dirty="0">
                          <a:latin typeface="Arial"/>
                          <a:cs typeface="Arial"/>
                        </a:rPr>
                        <a:t>88</a:t>
                      </a:r>
                      <a:endParaRPr sz="140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395"/>
                        </a:spcBef>
                      </a:pPr>
                      <a:endParaRPr sz="1400">
                        <a:latin typeface="Times New Roman"/>
                        <a:cs typeface="Times New Roman"/>
                      </a:endParaRPr>
                    </a:p>
                    <a:p>
                      <a:pPr marL="6985" algn="ctr">
                        <a:lnSpc>
                          <a:spcPct val="100000"/>
                        </a:lnSpc>
                      </a:pPr>
                      <a:r>
                        <a:rPr sz="1400" b="1" spc="-25" dirty="0">
                          <a:latin typeface="Arial"/>
                          <a:cs typeface="Arial"/>
                        </a:rPr>
                        <a:t>98%</a:t>
                      </a:r>
                      <a:endParaRPr sz="140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395"/>
                        </a:spcBef>
                      </a:pPr>
                      <a:endParaRPr sz="1400" dirty="0">
                        <a:latin typeface="Times New Roman"/>
                        <a:cs typeface="Times New Roman"/>
                      </a:endParaRPr>
                    </a:p>
                    <a:p>
                      <a:pPr marL="635" algn="ctr">
                        <a:lnSpc>
                          <a:spcPct val="100000"/>
                        </a:lnSpc>
                      </a:pPr>
                      <a:r>
                        <a:rPr sz="1400" b="1" spc="-50" dirty="0">
                          <a:latin typeface="Arial"/>
                          <a:cs typeface="Arial"/>
                        </a:rPr>
                        <a:t>0</a:t>
                      </a:r>
                      <a:endParaRPr sz="1400" dirty="0">
                        <a:latin typeface="Arial"/>
                        <a:cs typeface="Arial"/>
                      </a:endParaRPr>
                    </a:p>
                  </a:txBody>
                  <a:tcPr marL="0" marR="0" marT="50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835" marR="149225" indent="-44450" algn="just">
                        <a:lnSpc>
                          <a:spcPct val="100000"/>
                        </a:lnSpc>
                        <a:spcBef>
                          <a:spcPts val="325"/>
                        </a:spcBef>
                      </a:pPr>
                      <a:endParaRPr lang="es-MX" sz="1400" b="1" dirty="0">
                        <a:latin typeface="Arial"/>
                        <a:cs typeface="Arial"/>
                      </a:endParaRPr>
                    </a:p>
                    <a:p>
                      <a:pPr marL="203835" marR="149225" indent="-44450" algn="ctr">
                        <a:lnSpc>
                          <a:spcPct val="100000"/>
                        </a:lnSpc>
                        <a:spcBef>
                          <a:spcPts val="325"/>
                        </a:spcBef>
                      </a:pPr>
                      <a:r>
                        <a:rPr lang="es-MX" sz="1400" b="1" dirty="0">
                          <a:latin typeface="Arial"/>
                          <a:cs typeface="Arial"/>
                        </a:rPr>
                        <a:t>0</a:t>
                      </a:r>
                      <a:endParaRPr sz="1400" dirty="0">
                        <a:latin typeface="Arial"/>
                        <a:cs typeface="Arial"/>
                      </a:endParaRPr>
                    </a:p>
                  </a:txBody>
                  <a:tcPr marL="0" marR="0"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object 3"/>
          <p:cNvSpPr txBox="1">
            <a:spLocks noGrp="1"/>
          </p:cNvSpPr>
          <p:nvPr>
            <p:ph type="title"/>
          </p:nvPr>
        </p:nvSpPr>
        <p:spPr>
          <a:xfrm>
            <a:off x="152400" y="658749"/>
            <a:ext cx="8686799" cy="951029"/>
          </a:xfrm>
          <a:prstGeom prst="rect">
            <a:avLst/>
          </a:prstGeom>
        </p:spPr>
        <p:txBody>
          <a:bodyPr vert="horz" wrap="square" lIns="0" tIns="332231" rIns="0" bIns="0" rtlCol="0">
            <a:spAutoFit/>
          </a:bodyPr>
          <a:lstStyle/>
          <a:p>
            <a:pPr marL="88900" marR="5080" indent="-3175" algn="ctr">
              <a:lnSpc>
                <a:spcPct val="100000"/>
              </a:lnSpc>
              <a:spcBef>
                <a:spcPts val="105"/>
              </a:spcBef>
            </a:pPr>
            <a:r>
              <a:rPr sz="2000" dirty="0">
                <a:latin typeface="Arial"/>
                <a:cs typeface="Arial"/>
              </a:rPr>
              <a:t>EGRESADOS</a:t>
            </a:r>
            <a:r>
              <a:rPr sz="2000" spc="-50" dirty="0">
                <a:latin typeface="Arial"/>
                <a:cs typeface="Arial"/>
              </a:rPr>
              <a:t> </a:t>
            </a:r>
            <a:r>
              <a:rPr sz="2000" dirty="0">
                <a:latin typeface="Arial"/>
                <a:cs typeface="Arial"/>
              </a:rPr>
              <a:t>Y</a:t>
            </a:r>
            <a:r>
              <a:rPr sz="2000" spc="-40" dirty="0">
                <a:latin typeface="Arial"/>
                <a:cs typeface="Arial"/>
              </a:rPr>
              <a:t> </a:t>
            </a:r>
            <a:r>
              <a:rPr sz="2000" spc="-10" dirty="0">
                <a:latin typeface="Arial"/>
                <a:cs typeface="Arial"/>
              </a:rPr>
              <a:t>EFICIENCIA</a:t>
            </a:r>
            <a:r>
              <a:rPr sz="2000" spc="-90" dirty="0">
                <a:latin typeface="Arial"/>
                <a:cs typeface="Arial"/>
              </a:rPr>
              <a:t> </a:t>
            </a:r>
            <a:r>
              <a:rPr sz="2000" spc="-10" dirty="0">
                <a:latin typeface="Arial"/>
                <a:cs typeface="Arial"/>
              </a:rPr>
              <a:t>TERMINAL</a:t>
            </a:r>
            <a:br>
              <a:rPr lang="es-MX" sz="2000" spc="-10" dirty="0">
                <a:latin typeface="Arial"/>
                <a:cs typeface="Arial"/>
              </a:rPr>
            </a:br>
            <a:r>
              <a:rPr sz="2000" spc="-10" dirty="0">
                <a:latin typeface="Arial"/>
                <a:cs typeface="Arial"/>
              </a:rPr>
              <a:t> </a:t>
            </a:r>
            <a:r>
              <a:rPr sz="2000" spc="-10" dirty="0">
                <a:solidFill>
                  <a:schemeClr val="accent2">
                    <a:lumMod val="75000"/>
                  </a:schemeClr>
                </a:solidFill>
                <a:latin typeface="Arial"/>
                <a:cs typeface="Arial"/>
              </a:rPr>
              <a:t>HISTÓRICO</a:t>
            </a:r>
            <a:endParaRPr sz="2000" dirty="0">
              <a:solidFill>
                <a:schemeClr val="accent2">
                  <a:lumMod val="75000"/>
                </a:schemeClr>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0700" y="609600"/>
            <a:ext cx="5562600" cy="598241"/>
          </a:xfrm>
          <a:prstGeom prst="rect">
            <a:avLst/>
          </a:prstGeom>
        </p:spPr>
        <p:txBody>
          <a:bodyPr vert="horz" wrap="square" lIns="0" tIns="13335" rIns="0" bIns="0" rtlCol="0">
            <a:spAutoFit/>
          </a:bodyPr>
          <a:lstStyle/>
          <a:p>
            <a:pPr marL="12700" algn="ctr">
              <a:lnSpc>
                <a:spcPct val="100000"/>
              </a:lnSpc>
              <a:spcBef>
                <a:spcPts val="105"/>
              </a:spcBef>
            </a:pPr>
            <a:r>
              <a:rPr sz="2000" dirty="0">
                <a:latin typeface="Arial"/>
                <a:cs typeface="Arial"/>
              </a:rPr>
              <a:t>RELACIÓN</a:t>
            </a:r>
            <a:r>
              <a:rPr sz="2000" spc="-80" dirty="0">
                <a:latin typeface="Arial"/>
                <a:cs typeface="Arial"/>
              </a:rPr>
              <a:t> </a:t>
            </a:r>
            <a:r>
              <a:rPr sz="2000" spc="-10" dirty="0">
                <a:latin typeface="Arial"/>
                <a:cs typeface="Arial"/>
              </a:rPr>
              <a:t>BECA/ALUMNO</a:t>
            </a:r>
            <a:endParaRPr sz="2000" dirty="0">
              <a:latin typeface="Arial"/>
              <a:cs typeface="Arial"/>
            </a:endParaRPr>
          </a:p>
          <a:p>
            <a:pPr marL="19685" algn="ctr">
              <a:lnSpc>
                <a:spcPct val="100000"/>
              </a:lnSpc>
              <a:spcBef>
                <a:spcPts val="5"/>
              </a:spcBef>
            </a:pPr>
            <a:r>
              <a:rPr lang="es-MX" sz="1800" dirty="0">
                <a:latin typeface="Arial"/>
                <a:cs typeface="Arial"/>
              </a:rPr>
              <a:t>Enero - Abril 2026</a:t>
            </a:r>
            <a:endParaRPr sz="180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889917761"/>
              </p:ext>
            </p:extLst>
          </p:nvPr>
        </p:nvGraphicFramePr>
        <p:xfrm>
          <a:off x="322582" y="1295400"/>
          <a:ext cx="8498836" cy="4807585"/>
        </p:xfrm>
        <a:graphic>
          <a:graphicData uri="http://schemas.openxmlformats.org/drawingml/2006/table">
            <a:tbl>
              <a:tblPr firstRow="1" bandRow="1">
                <a:tableStyleId>{2D5ABB26-0587-4C30-8999-92F81FD0307C}</a:tableStyleId>
              </a:tblPr>
              <a:tblGrid>
                <a:gridCol w="1049018">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811018">
                  <a:extLst>
                    <a:ext uri="{9D8B030D-6E8A-4147-A177-3AD203B41FA5}">
                      <a16:colId xmlns:a16="http://schemas.microsoft.com/office/drawing/2014/main" val="20006"/>
                    </a:ext>
                  </a:extLst>
                </a:gridCol>
              </a:tblGrid>
              <a:tr h="1066800">
                <a:tc>
                  <a:txBody>
                    <a:bodyPr/>
                    <a:lstStyle/>
                    <a:p>
                      <a:pPr>
                        <a:lnSpc>
                          <a:spcPct val="100000"/>
                        </a:lnSpc>
                      </a:pPr>
                      <a:endParaRPr sz="1200" dirty="0">
                        <a:latin typeface="Arial" panose="020B0604020202020204" pitchFamily="34" charset="0"/>
                        <a:cs typeface="Arial" panose="020B0604020202020204" pitchFamily="34" charset="0"/>
                      </a:endParaRPr>
                    </a:p>
                    <a:p>
                      <a:pPr>
                        <a:lnSpc>
                          <a:spcPct val="100000"/>
                        </a:lnSpc>
                        <a:spcBef>
                          <a:spcPts val="495"/>
                        </a:spcBef>
                      </a:pPr>
                      <a:endParaRPr sz="1200" dirty="0">
                        <a:latin typeface="Arial" panose="020B0604020202020204" pitchFamily="34" charset="0"/>
                        <a:cs typeface="Arial" panose="020B0604020202020204" pitchFamily="34" charset="0"/>
                      </a:endParaRPr>
                    </a:p>
                    <a:p>
                      <a:pPr marL="222885">
                        <a:lnSpc>
                          <a:spcPct val="100000"/>
                        </a:lnSpc>
                        <a:spcBef>
                          <a:spcPts val="5"/>
                        </a:spcBef>
                      </a:pPr>
                      <a:r>
                        <a:rPr sz="1200" b="1" spc="-10" dirty="0">
                          <a:solidFill>
                            <a:srgbClr val="FFFFFF"/>
                          </a:solidFill>
                          <a:latin typeface="Arial" panose="020B0604020202020204" pitchFamily="34" charset="0"/>
                          <a:cs typeface="Arial" panose="020B0604020202020204" pitchFamily="34" charset="0"/>
                        </a:rPr>
                        <a:t>INT/EXT</a:t>
                      </a:r>
                      <a:endParaRPr sz="12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a:lnSpc>
                          <a:spcPct val="100000"/>
                        </a:lnSpc>
                      </a:pPr>
                      <a:endParaRPr sz="1200" dirty="0">
                        <a:latin typeface="Arial" panose="020B0604020202020204" pitchFamily="34" charset="0"/>
                        <a:cs typeface="Arial" panose="020B0604020202020204" pitchFamily="34" charset="0"/>
                      </a:endParaRPr>
                    </a:p>
                    <a:p>
                      <a:pPr>
                        <a:lnSpc>
                          <a:spcPct val="100000"/>
                        </a:lnSpc>
                        <a:spcBef>
                          <a:spcPts val="495"/>
                        </a:spcBef>
                      </a:pPr>
                      <a:endParaRPr sz="1200" dirty="0">
                        <a:latin typeface="Arial" panose="020B0604020202020204" pitchFamily="34" charset="0"/>
                        <a:cs typeface="Arial" panose="020B0604020202020204" pitchFamily="34" charset="0"/>
                      </a:endParaRPr>
                    </a:p>
                    <a:p>
                      <a:pPr marL="3175" algn="ctr">
                        <a:lnSpc>
                          <a:spcPct val="100000"/>
                        </a:lnSpc>
                        <a:spcBef>
                          <a:spcPts val="5"/>
                        </a:spcBef>
                      </a:pPr>
                      <a:r>
                        <a:rPr sz="1200" b="1" dirty="0">
                          <a:solidFill>
                            <a:srgbClr val="FFFFFF"/>
                          </a:solidFill>
                          <a:latin typeface="Arial" panose="020B0604020202020204" pitchFamily="34" charset="0"/>
                          <a:cs typeface="Arial" panose="020B0604020202020204" pitchFamily="34" charset="0"/>
                        </a:rPr>
                        <a:t>TIPO</a:t>
                      </a:r>
                      <a:r>
                        <a:rPr sz="1200" b="1" spc="-20" dirty="0">
                          <a:solidFill>
                            <a:srgbClr val="FFFFFF"/>
                          </a:solidFill>
                          <a:latin typeface="Arial" panose="020B0604020202020204" pitchFamily="34" charset="0"/>
                          <a:cs typeface="Arial" panose="020B0604020202020204" pitchFamily="34" charset="0"/>
                        </a:rPr>
                        <a:t> </a:t>
                      </a:r>
                      <a:r>
                        <a:rPr sz="1200" b="1" dirty="0">
                          <a:solidFill>
                            <a:srgbClr val="FFFFFF"/>
                          </a:solidFill>
                          <a:latin typeface="Arial" panose="020B0604020202020204" pitchFamily="34" charset="0"/>
                          <a:cs typeface="Arial" panose="020B0604020202020204" pitchFamily="34" charset="0"/>
                        </a:rPr>
                        <a:t>DE</a:t>
                      </a:r>
                      <a:r>
                        <a:rPr sz="1200" b="1" spc="-10" dirty="0">
                          <a:solidFill>
                            <a:srgbClr val="FFFFFF"/>
                          </a:solidFill>
                          <a:latin typeface="Arial" panose="020B0604020202020204" pitchFamily="34" charset="0"/>
                          <a:cs typeface="Arial" panose="020B0604020202020204" pitchFamily="34" charset="0"/>
                        </a:rPr>
                        <a:t> </a:t>
                      </a:r>
                      <a:r>
                        <a:rPr sz="1200" b="1" dirty="0">
                          <a:solidFill>
                            <a:srgbClr val="FFFFFF"/>
                          </a:solidFill>
                          <a:latin typeface="Arial" panose="020B0604020202020204" pitchFamily="34" charset="0"/>
                          <a:cs typeface="Arial" panose="020B0604020202020204" pitchFamily="34" charset="0"/>
                        </a:rPr>
                        <a:t>BECA</a:t>
                      </a:r>
                      <a:r>
                        <a:rPr sz="1200" b="1" spc="-100" dirty="0">
                          <a:solidFill>
                            <a:srgbClr val="FFFFFF"/>
                          </a:solidFill>
                          <a:latin typeface="Arial" panose="020B0604020202020204" pitchFamily="34" charset="0"/>
                          <a:cs typeface="Arial" panose="020B0604020202020204" pitchFamily="34" charset="0"/>
                        </a:rPr>
                        <a:t> </a:t>
                      </a:r>
                      <a:r>
                        <a:rPr sz="1200" b="1" spc="-10" dirty="0">
                          <a:solidFill>
                            <a:srgbClr val="FFFFFF"/>
                          </a:solidFill>
                          <a:latin typeface="Arial" panose="020B0604020202020204" pitchFamily="34" charset="0"/>
                          <a:cs typeface="Arial" panose="020B0604020202020204" pitchFamily="34" charset="0"/>
                        </a:rPr>
                        <a:t>ACTIVA</a:t>
                      </a:r>
                      <a:endParaRPr sz="12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marL="137795" marR="126364" indent="-3175" algn="ctr">
                        <a:lnSpc>
                          <a:spcPct val="100000"/>
                        </a:lnSpc>
                        <a:spcBef>
                          <a:spcPts val="5"/>
                        </a:spcBef>
                      </a:pPr>
                      <a:r>
                        <a:rPr sz="1200" b="1" spc="-20" dirty="0">
                          <a:solidFill>
                            <a:srgbClr val="FFFFFF"/>
                          </a:solidFill>
                          <a:latin typeface="Arial" panose="020B0604020202020204" pitchFamily="34" charset="0"/>
                          <a:cs typeface="Arial" panose="020B0604020202020204" pitchFamily="34" charset="0"/>
                        </a:rPr>
                        <a:t>ALUMNOS </a:t>
                      </a:r>
                      <a:r>
                        <a:rPr sz="1200" b="1" spc="-10" dirty="0">
                          <a:solidFill>
                            <a:srgbClr val="FFFFFF"/>
                          </a:solidFill>
                          <a:latin typeface="Arial" panose="020B0604020202020204" pitchFamily="34" charset="0"/>
                          <a:cs typeface="Arial" panose="020B0604020202020204" pitchFamily="34" charset="0"/>
                        </a:rPr>
                        <a:t>BECADOS</a:t>
                      </a:r>
                      <a:endParaRPr sz="1200" dirty="0">
                        <a:latin typeface="Arial" panose="020B0604020202020204" pitchFamily="34" charset="0"/>
                        <a:cs typeface="Arial" panose="020B0604020202020204" pitchFamily="34" charset="0"/>
                      </a:endParaRPr>
                    </a:p>
                  </a:txBody>
                  <a:tcPr marL="0" marR="0" marT="146685"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a:lnSpc>
                          <a:spcPct val="100000"/>
                        </a:lnSpc>
                        <a:spcBef>
                          <a:spcPts val="229"/>
                        </a:spcBef>
                      </a:pPr>
                      <a:endParaRPr sz="1200">
                        <a:latin typeface="Arial" panose="020B0604020202020204" pitchFamily="34" charset="0"/>
                        <a:cs typeface="Arial" panose="020B0604020202020204" pitchFamily="34" charset="0"/>
                      </a:endParaRPr>
                    </a:p>
                    <a:p>
                      <a:pPr marL="118110">
                        <a:lnSpc>
                          <a:spcPct val="100000"/>
                        </a:lnSpc>
                      </a:pPr>
                      <a:r>
                        <a:rPr sz="1200" b="1" spc="-10" dirty="0">
                          <a:solidFill>
                            <a:srgbClr val="FFFFFF"/>
                          </a:solidFill>
                          <a:latin typeface="Arial" panose="020B0604020202020204" pitchFamily="34" charset="0"/>
                          <a:cs typeface="Arial" panose="020B0604020202020204" pitchFamily="34" charset="0"/>
                        </a:rPr>
                        <a:t>HOMBRES</a:t>
                      </a:r>
                      <a:endParaRPr sz="1200">
                        <a:latin typeface="Arial" panose="020B0604020202020204" pitchFamily="34" charset="0"/>
                        <a:cs typeface="Arial" panose="020B0604020202020204" pitchFamily="34" charset="0"/>
                      </a:endParaRPr>
                    </a:p>
                  </a:txBody>
                  <a:tcPr marL="0" marR="0" marT="29209" marB="0" vert="vert27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marL="139700" lvl="0">
                        <a:lnSpc>
                          <a:spcPct val="100000"/>
                        </a:lnSpc>
                        <a:spcBef>
                          <a:spcPts val="1225"/>
                        </a:spcBef>
                      </a:pPr>
                      <a:r>
                        <a:rPr sz="1200" b="1" spc="-10" dirty="0">
                          <a:solidFill>
                            <a:srgbClr val="FFFFFF"/>
                          </a:solidFill>
                          <a:latin typeface="Arial" panose="020B0604020202020204" pitchFamily="34" charset="0"/>
                          <a:cs typeface="Arial" panose="020B0604020202020204" pitchFamily="34" charset="0"/>
                        </a:rPr>
                        <a:t>MUJERES</a:t>
                      </a:r>
                      <a:endParaRPr sz="1200" dirty="0">
                        <a:latin typeface="Arial" panose="020B0604020202020204" pitchFamily="34" charset="0"/>
                        <a:cs typeface="Arial" panose="020B0604020202020204" pitchFamily="34" charset="0"/>
                      </a:endParaRPr>
                    </a:p>
                  </a:txBody>
                  <a:tcPr marL="0" marR="0" marT="155575" marB="0" vert="vert27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a:lnSpc>
                          <a:spcPct val="100000"/>
                        </a:lnSpc>
                        <a:spcBef>
                          <a:spcPts val="1155"/>
                        </a:spcBef>
                      </a:pPr>
                      <a:endParaRPr sz="1200" dirty="0">
                        <a:latin typeface="Arial" panose="020B0604020202020204" pitchFamily="34" charset="0"/>
                        <a:cs typeface="Arial" panose="020B0604020202020204" pitchFamily="34" charset="0"/>
                      </a:endParaRPr>
                    </a:p>
                    <a:p>
                      <a:pPr marL="363855" marR="330200" indent="-26034">
                        <a:lnSpc>
                          <a:spcPct val="100000"/>
                        </a:lnSpc>
                        <a:spcBef>
                          <a:spcPts val="5"/>
                        </a:spcBef>
                      </a:pPr>
                      <a:r>
                        <a:rPr sz="1200" b="1" spc="-20" dirty="0">
                          <a:solidFill>
                            <a:srgbClr val="FFFFFF"/>
                          </a:solidFill>
                          <a:latin typeface="Arial" panose="020B0604020202020204" pitchFamily="34" charset="0"/>
                          <a:cs typeface="Arial" panose="020B0604020202020204" pitchFamily="34" charset="0"/>
                        </a:rPr>
                        <a:t>COSTO </a:t>
                      </a:r>
                      <a:r>
                        <a:rPr sz="1200" b="1" spc="-10" dirty="0">
                          <a:solidFill>
                            <a:srgbClr val="FFFFFF"/>
                          </a:solidFill>
                          <a:latin typeface="Arial" panose="020B0604020202020204" pitchFamily="34" charset="0"/>
                          <a:cs typeface="Arial" panose="020B0604020202020204" pitchFamily="34" charset="0"/>
                        </a:rPr>
                        <a:t>TOTAL</a:t>
                      </a:r>
                      <a:endParaRPr sz="1200" dirty="0">
                        <a:latin typeface="Arial" panose="020B0604020202020204" pitchFamily="34" charset="0"/>
                        <a:cs typeface="Arial" panose="020B0604020202020204" pitchFamily="34" charset="0"/>
                      </a:endParaRPr>
                    </a:p>
                  </a:txBody>
                  <a:tcPr marL="0" marR="0" marT="146685"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a:lnSpc>
                          <a:spcPct val="100000"/>
                        </a:lnSpc>
                      </a:pPr>
                      <a:endParaRPr sz="1200" dirty="0">
                        <a:latin typeface="Arial" panose="020B0604020202020204" pitchFamily="34" charset="0"/>
                        <a:cs typeface="Arial" panose="020B0604020202020204" pitchFamily="34" charset="0"/>
                      </a:endParaRPr>
                    </a:p>
                    <a:p>
                      <a:pPr>
                        <a:lnSpc>
                          <a:spcPct val="100000"/>
                        </a:lnSpc>
                        <a:spcBef>
                          <a:spcPts val="495"/>
                        </a:spcBef>
                      </a:pPr>
                      <a:endParaRPr sz="1200" dirty="0">
                        <a:latin typeface="Arial" panose="020B0604020202020204" pitchFamily="34" charset="0"/>
                        <a:cs typeface="Arial" panose="020B0604020202020204" pitchFamily="34" charset="0"/>
                      </a:endParaRPr>
                    </a:p>
                    <a:p>
                      <a:pPr algn="ctr">
                        <a:lnSpc>
                          <a:spcPct val="100000"/>
                        </a:lnSpc>
                        <a:spcBef>
                          <a:spcPts val="5"/>
                        </a:spcBef>
                      </a:pPr>
                      <a:r>
                        <a:rPr sz="1200" b="1" dirty="0">
                          <a:solidFill>
                            <a:srgbClr val="FFFFFF"/>
                          </a:solidFill>
                          <a:latin typeface="Arial" panose="020B0604020202020204" pitchFamily="34" charset="0"/>
                          <a:cs typeface="Arial" panose="020B0604020202020204" pitchFamily="34" charset="0"/>
                        </a:rPr>
                        <a:t>COSTO</a:t>
                      </a:r>
                      <a:r>
                        <a:rPr sz="1200" b="1" spc="-35" dirty="0">
                          <a:solidFill>
                            <a:srgbClr val="FFFFFF"/>
                          </a:solidFill>
                          <a:latin typeface="Arial" panose="020B0604020202020204" pitchFamily="34" charset="0"/>
                          <a:cs typeface="Arial" panose="020B0604020202020204" pitchFamily="34" charset="0"/>
                        </a:rPr>
                        <a:t> </a:t>
                      </a:r>
                      <a:r>
                        <a:rPr sz="1200" b="1" spc="-10" dirty="0">
                          <a:solidFill>
                            <a:srgbClr val="FFFFFF"/>
                          </a:solidFill>
                          <a:latin typeface="Arial" panose="020B0604020202020204" pitchFamily="34" charset="0"/>
                          <a:cs typeface="Arial" panose="020B0604020202020204" pitchFamily="34" charset="0"/>
                        </a:rPr>
                        <a:t>UNITARIO</a:t>
                      </a:r>
                      <a:endParaRPr sz="12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extLst>
                  <a:ext uri="{0D108BD9-81ED-4DB2-BD59-A6C34878D82A}">
                    <a16:rowId xmlns:a16="http://schemas.microsoft.com/office/drawing/2014/main" val="10000"/>
                  </a:ext>
                </a:extLst>
              </a:tr>
              <a:tr h="370205">
                <a:tc rowSpan="5">
                  <a:txBody>
                    <a:bodyPr/>
                    <a:lstStyle/>
                    <a:p>
                      <a:pPr>
                        <a:lnSpc>
                          <a:spcPct val="100000"/>
                        </a:lnSpc>
                      </a:pPr>
                      <a:endParaRPr sz="1200" dirty="0">
                        <a:latin typeface="Arial" panose="020B0604020202020204" pitchFamily="34" charset="0"/>
                        <a:cs typeface="Arial" panose="020B0604020202020204" pitchFamily="34" charset="0"/>
                      </a:endParaRPr>
                    </a:p>
                    <a:p>
                      <a:pPr>
                        <a:lnSpc>
                          <a:spcPct val="100000"/>
                        </a:lnSpc>
                      </a:pPr>
                      <a:endParaRPr sz="1200" dirty="0">
                        <a:latin typeface="Arial" panose="020B0604020202020204" pitchFamily="34" charset="0"/>
                        <a:cs typeface="Arial" panose="020B0604020202020204" pitchFamily="34" charset="0"/>
                      </a:endParaRPr>
                    </a:p>
                    <a:p>
                      <a:pPr>
                        <a:lnSpc>
                          <a:spcPct val="100000"/>
                        </a:lnSpc>
                      </a:pPr>
                      <a:endParaRPr sz="1200" dirty="0">
                        <a:latin typeface="Arial" panose="020B0604020202020204" pitchFamily="34" charset="0"/>
                        <a:cs typeface="Arial" panose="020B0604020202020204" pitchFamily="34" charset="0"/>
                      </a:endParaRPr>
                    </a:p>
                    <a:p>
                      <a:pPr>
                        <a:lnSpc>
                          <a:spcPct val="100000"/>
                        </a:lnSpc>
                      </a:pPr>
                      <a:endParaRPr sz="1200" dirty="0">
                        <a:latin typeface="Arial" panose="020B0604020202020204" pitchFamily="34" charset="0"/>
                        <a:cs typeface="Arial" panose="020B0604020202020204" pitchFamily="34" charset="0"/>
                      </a:endParaRPr>
                    </a:p>
                    <a:p>
                      <a:pPr>
                        <a:lnSpc>
                          <a:spcPct val="100000"/>
                        </a:lnSpc>
                        <a:spcBef>
                          <a:spcPts val="1010"/>
                        </a:spcBef>
                      </a:pPr>
                      <a:endParaRPr sz="1200" dirty="0">
                        <a:latin typeface="Arial" panose="020B0604020202020204" pitchFamily="34" charset="0"/>
                        <a:cs typeface="Arial" panose="020B0604020202020204" pitchFamily="34" charset="0"/>
                      </a:endParaRPr>
                    </a:p>
                    <a:p>
                      <a:pPr marL="128270">
                        <a:lnSpc>
                          <a:spcPct val="100000"/>
                        </a:lnSpc>
                      </a:pPr>
                      <a:r>
                        <a:rPr sz="1200" b="1" spc="-10" dirty="0">
                          <a:latin typeface="Arial" panose="020B0604020202020204" pitchFamily="34" charset="0"/>
                          <a:cs typeface="Arial" panose="020B0604020202020204" pitchFamily="34" charset="0"/>
                        </a:rPr>
                        <a:t>INTERNAS</a:t>
                      </a:r>
                      <a:endParaRPr sz="1200"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710"/>
                        </a:spcBef>
                      </a:pPr>
                      <a:r>
                        <a:rPr sz="1200" dirty="0">
                          <a:latin typeface="Arial" panose="020B0604020202020204" pitchFamily="34" charset="0"/>
                          <a:cs typeface="Arial" panose="020B0604020202020204" pitchFamily="34" charset="0"/>
                        </a:rPr>
                        <a:t>BECA</a:t>
                      </a:r>
                      <a:r>
                        <a:rPr sz="1200" spc="-14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ALIMENTICIA</a:t>
                      </a:r>
                      <a:endParaRPr sz="1200" dirty="0">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710"/>
                        </a:spcBef>
                      </a:pPr>
                      <a:r>
                        <a:rPr lang="es-ES" sz="1200" dirty="0">
                          <a:latin typeface="Arial" panose="020B0604020202020204" pitchFamily="34" charset="0"/>
                          <a:cs typeface="Arial" panose="020B0604020202020204" pitchFamily="34" charset="0"/>
                        </a:rPr>
                        <a:t>12</a:t>
                      </a:r>
                      <a:endParaRPr sz="1200" dirty="0">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710"/>
                        </a:spcBef>
                      </a:pPr>
                      <a:r>
                        <a:rPr lang="es-ES" sz="1200" dirty="0">
                          <a:latin typeface="Arial" panose="020B0604020202020204" pitchFamily="34" charset="0"/>
                          <a:cs typeface="Arial" panose="020B0604020202020204" pitchFamily="34" charset="0"/>
                        </a:rPr>
                        <a:t>10</a:t>
                      </a:r>
                      <a:endParaRPr sz="1200" dirty="0">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710"/>
                        </a:spcBef>
                      </a:pPr>
                      <a:r>
                        <a:rPr lang="es-ES" sz="1200" dirty="0">
                          <a:latin typeface="Arial" panose="020B0604020202020204" pitchFamily="34" charset="0"/>
                          <a:cs typeface="Arial" panose="020B0604020202020204" pitchFamily="34" charset="0"/>
                        </a:rPr>
                        <a:t>2</a:t>
                      </a:r>
                      <a:endParaRPr sz="1200" dirty="0">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710"/>
                        </a:spcBef>
                      </a:pPr>
                      <a:r>
                        <a:rPr lang="es-ES" sz="1200" i="1" dirty="0">
                          <a:solidFill>
                            <a:schemeClr val="tx1"/>
                          </a:solidFill>
                          <a:latin typeface="Arial" panose="020B0604020202020204" pitchFamily="34" charset="0"/>
                          <a:cs typeface="Arial" panose="020B0604020202020204" pitchFamily="34" charset="0"/>
                        </a:rPr>
                        <a:t>Finanzas</a:t>
                      </a:r>
                      <a:endParaRPr sz="1200" i="1" dirty="0">
                        <a:solidFill>
                          <a:schemeClr val="tx1"/>
                        </a:solidFill>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710"/>
                        </a:spcBef>
                        <a:spcAft>
                          <a:spcPts val="0"/>
                        </a:spcAft>
                        <a:buClrTx/>
                        <a:buSzTx/>
                        <a:buFontTx/>
                        <a:buNone/>
                        <a:tabLst/>
                        <a:defRPr/>
                      </a:pPr>
                      <a:r>
                        <a:rPr lang="es-ES" sz="1200" i="1" dirty="0">
                          <a:solidFill>
                            <a:schemeClr val="tx1"/>
                          </a:solidFill>
                          <a:latin typeface="Arial" panose="020B0604020202020204" pitchFamily="34" charset="0"/>
                          <a:cs typeface="Arial" panose="020B0604020202020204" pitchFamily="34" charset="0"/>
                        </a:rPr>
                        <a:t>Finanzas</a:t>
                      </a:r>
                    </a:p>
                    <a:p>
                      <a:pPr algn="ctr">
                        <a:lnSpc>
                          <a:spcPct val="100000"/>
                        </a:lnSpc>
                        <a:spcBef>
                          <a:spcPts val="710"/>
                        </a:spcBef>
                      </a:pPr>
                      <a:endParaRPr sz="1200" dirty="0">
                        <a:solidFill>
                          <a:schemeClr val="tx1"/>
                        </a:solidFill>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50"/>
                        </a:spcBef>
                      </a:pPr>
                      <a:r>
                        <a:rPr sz="1200" dirty="0">
                          <a:latin typeface="Arial" panose="020B0604020202020204" pitchFamily="34" charset="0"/>
                          <a:cs typeface="Arial" panose="020B0604020202020204" pitchFamily="34" charset="0"/>
                        </a:rPr>
                        <a:t>BECA</a:t>
                      </a:r>
                      <a:r>
                        <a:rPr sz="1200" spc="-85" dirty="0">
                          <a:latin typeface="Arial" panose="020B0604020202020204" pitchFamily="34" charset="0"/>
                          <a:cs typeface="Arial" panose="020B0604020202020204" pitchFamily="34" charset="0"/>
                        </a:rPr>
                        <a:t> </a:t>
                      </a:r>
                      <a:r>
                        <a:rPr lang="es-MX" sz="1200" spc="-10" dirty="0">
                          <a:latin typeface="Arial" panose="020B0604020202020204" pitchFamily="34" charset="0"/>
                          <a:cs typeface="Arial" panose="020B0604020202020204" pitchFamily="34" charset="0"/>
                        </a:rPr>
                        <a:t>DELFÍN</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050"/>
                        </a:spcBef>
                      </a:pPr>
                      <a:r>
                        <a:rPr lang="es-ES" sz="1200" dirty="0">
                          <a:latin typeface="Arial" panose="020B0604020202020204" pitchFamily="34" charset="0"/>
                          <a:cs typeface="Arial" panose="020B0604020202020204" pitchFamily="34" charset="0"/>
                        </a:rPr>
                        <a:t>23</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1050"/>
                        </a:spcBef>
                      </a:pPr>
                      <a:r>
                        <a:rPr lang="es-ES" sz="1200" dirty="0">
                          <a:latin typeface="Arial" panose="020B0604020202020204" pitchFamily="34" charset="0"/>
                          <a:cs typeface="Arial" panose="020B0604020202020204" pitchFamily="34" charset="0"/>
                        </a:rPr>
                        <a:t>16</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050"/>
                        </a:spcBef>
                      </a:pPr>
                      <a:r>
                        <a:rPr lang="es-ES" sz="1200" dirty="0">
                          <a:latin typeface="Arial" panose="020B0604020202020204" pitchFamily="34" charset="0"/>
                          <a:cs typeface="Arial" panose="020B0604020202020204" pitchFamily="34" charset="0"/>
                        </a:rPr>
                        <a:t>7</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710"/>
                        </a:spcBef>
                      </a:pPr>
                      <a:r>
                        <a:rPr lang="es-ES" sz="1200" i="1" dirty="0">
                          <a:solidFill>
                            <a:schemeClr val="tx1"/>
                          </a:solidFill>
                          <a:latin typeface="Arial" panose="020B0604020202020204" pitchFamily="34" charset="0"/>
                          <a:cs typeface="Arial" panose="020B0604020202020204" pitchFamily="34" charset="0"/>
                        </a:rPr>
                        <a:t>Finanzas</a:t>
                      </a:r>
                      <a:endParaRPr sz="1200" i="1" dirty="0">
                        <a:solidFill>
                          <a:schemeClr val="tx1"/>
                        </a:solidFill>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710"/>
                        </a:spcBef>
                        <a:spcAft>
                          <a:spcPts val="0"/>
                        </a:spcAft>
                        <a:buClrTx/>
                        <a:buSzTx/>
                        <a:buFontTx/>
                        <a:buNone/>
                        <a:tabLst/>
                        <a:defRPr/>
                      </a:pPr>
                      <a:r>
                        <a:rPr lang="es-ES" sz="1200" i="1" dirty="0">
                          <a:solidFill>
                            <a:schemeClr val="tx1"/>
                          </a:solidFill>
                          <a:latin typeface="Arial" panose="020B0604020202020204" pitchFamily="34" charset="0"/>
                          <a:cs typeface="Arial" panose="020B0604020202020204" pitchFamily="34" charset="0"/>
                        </a:rPr>
                        <a:t>Finanzas</a:t>
                      </a: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50"/>
                        </a:spcBef>
                      </a:pPr>
                      <a:r>
                        <a:rPr sz="1200" dirty="0">
                          <a:latin typeface="Arial" panose="020B0604020202020204" pitchFamily="34" charset="0"/>
                          <a:cs typeface="Arial" panose="020B0604020202020204" pitchFamily="34" charset="0"/>
                        </a:rPr>
                        <a:t>BECA</a:t>
                      </a:r>
                      <a:r>
                        <a:rPr sz="1200" spc="-8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S</a:t>
                      </a:r>
                      <a:r>
                        <a:rPr lang="es-MX" sz="1200" spc="-10" dirty="0">
                          <a:latin typeface="Arial" panose="020B0604020202020204" pitchFamily="34" charset="0"/>
                          <a:cs typeface="Arial" panose="020B0604020202020204" pitchFamily="34" charset="0"/>
                        </a:rPr>
                        <a:t>U</a:t>
                      </a:r>
                      <a:r>
                        <a:rPr sz="1200" spc="-10" dirty="0">
                          <a:latin typeface="Arial" panose="020B0604020202020204" pitchFamily="34" charset="0"/>
                          <a:cs typeface="Arial" panose="020B0604020202020204" pitchFamily="34" charset="0"/>
                        </a:rPr>
                        <a:t>TUTEG</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1050"/>
                        </a:spcBef>
                      </a:pPr>
                      <a:r>
                        <a:rPr lang="es-ES" sz="1200" dirty="0">
                          <a:latin typeface="Arial" panose="020B0604020202020204" pitchFamily="34" charset="0"/>
                          <a:cs typeface="Arial" panose="020B0604020202020204" pitchFamily="34" charset="0"/>
                        </a:rPr>
                        <a:t>1</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1050"/>
                        </a:spcBef>
                      </a:pPr>
                      <a:r>
                        <a:rPr lang="es-ES" sz="1200" dirty="0">
                          <a:latin typeface="Arial" panose="020B0604020202020204" pitchFamily="34" charset="0"/>
                          <a:cs typeface="Arial" panose="020B0604020202020204" pitchFamily="34" charset="0"/>
                        </a:rPr>
                        <a:t>1</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050"/>
                        </a:spcBef>
                      </a:pPr>
                      <a:r>
                        <a:rPr lang="es-ES" sz="1200" dirty="0">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710"/>
                        </a:spcBef>
                      </a:pPr>
                      <a:r>
                        <a:rPr lang="es-ES" sz="1200" i="1" dirty="0">
                          <a:solidFill>
                            <a:schemeClr val="tx1"/>
                          </a:solidFill>
                          <a:latin typeface="Arial" panose="020B0604020202020204" pitchFamily="34" charset="0"/>
                          <a:cs typeface="Arial" panose="020B0604020202020204" pitchFamily="34" charset="0"/>
                        </a:rPr>
                        <a:t>Finanzas</a:t>
                      </a:r>
                      <a:endParaRPr sz="1200" i="1" dirty="0">
                        <a:solidFill>
                          <a:schemeClr val="tx1"/>
                        </a:solidFill>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710"/>
                        </a:spcBef>
                        <a:spcAft>
                          <a:spcPts val="0"/>
                        </a:spcAft>
                        <a:buClrTx/>
                        <a:buSzTx/>
                        <a:buFontTx/>
                        <a:buNone/>
                        <a:tabLst/>
                        <a:defRPr/>
                      </a:pPr>
                      <a:r>
                        <a:rPr lang="es-ES" sz="1200" i="1" dirty="0">
                          <a:solidFill>
                            <a:schemeClr val="tx1"/>
                          </a:solidFill>
                          <a:latin typeface="Arial" panose="020B0604020202020204" pitchFamily="34" charset="0"/>
                          <a:cs typeface="Arial" panose="020B0604020202020204" pitchFamily="34" charset="0"/>
                        </a:rPr>
                        <a:t>Finanzas</a:t>
                      </a: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1172">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50"/>
                        </a:spcBef>
                      </a:pPr>
                      <a:r>
                        <a:rPr sz="1200" spc="-10" dirty="0">
                          <a:latin typeface="Arial" panose="020B0604020202020204" pitchFamily="34" charset="0"/>
                          <a:cs typeface="Arial" panose="020B0604020202020204" pitchFamily="34" charset="0"/>
                        </a:rPr>
                        <a:t>EXCELENCIA</a:t>
                      </a:r>
                      <a:r>
                        <a:rPr sz="1200" spc="-8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ACADÉMICA</a:t>
                      </a:r>
                      <a:endParaRPr sz="1200" dirty="0">
                        <a:latin typeface="Arial" panose="020B0604020202020204" pitchFamily="34" charset="0"/>
                        <a:cs typeface="Arial" panose="020B0604020202020204" pitchFamily="34" charset="0"/>
                      </a:endParaRPr>
                    </a:p>
                  </a:txBody>
                  <a:tcPr marL="0" marR="0" marT="133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050"/>
                        </a:spcBef>
                      </a:pPr>
                      <a:r>
                        <a:rPr lang="es-ES" sz="1200" dirty="0">
                          <a:latin typeface="Arial" panose="020B0604020202020204" pitchFamily="34" charset="0"/>
                          <a:cs typeface="Arial" panose="020B0604020202020204" pitchFamily="34" charset="0"/>
                        </a:rPr>
                        <a:t>13</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1050"/>
                        </a:spcBef>
                      </a:pPr>
                      <a:r>
                        <a:rPr lang="es-ES" sz="1200" dirty="0">
                          <a:latin typeface="Arial" panose="020B0604020202020204" pitchFamily="34" charset="0"/>
                          <a:cs typeface="Arial" panose="020B0604020202020204" pitchFamily="34" charset="0"/>
                        </a:rPr>
                        <a:t>5</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050"/>
                        </a:spcBef>
                      </a:pPr>
                      <a:r>
                        <a:rPr lang="es-ES" sz="1200" dirty="0">
                          <a:latin typeface="Arial" panose="020B0604020202020204" pitchFamily="34" charset="0"/>
                          <a:cs typeface="Arial" panose="020B0604020202020204" pitchFamily="34" charset="0"/>
                        </a:rPr>
                        <a:t>8</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710"/>
                        </a:spcBef>
                      </a:pPr>
                      <a:r>
                        <a:rPr lang="es-ES" sz="1200" i="1" dirty="0">
                          <a:solidFill>
                            <a:schemeClr val="tx1"/>
                          </a:solidFill>
                          <a:latin typeface="Arial" panose="020B0604020202020204" pitchFamily="34" charset="0"/>
                          <a:cs typeface="Arial" panose="020B0604020202020204" pitchFamily="34" charset="0"/>
                        </a:rPr>
                        <a:t>Finanzas</a:t>
                      </a:r>
                      <a:endParaRPr sz="1200" i="1" dirty="0">
                        <a:solidFill>
                          <a:schemeClr val="tx1"/>
                        </a:solidFill>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710"/>
                        </a:spcBef>
                        <a:spcAft>
                          <a:spcPts val="0"/>
                        </a:spcAft>
                        <a:buClrTx/>
                        <a:buSzTx/>
                        <a:buFontTx/>
                        <a:buNone/>
                        <a:tabLst/>
                        <a:defRPr/>
                      </a:pPr>
                      <a:r>
                        <a:rPr lang="es-ES" sz="1200" i="1" dirty="0">
                          <a:solidFill>
                            <a:schemeClr val="tx1"/>
                          </a:solidFill>
                          <a:latin typeface="Arial" panose="020B0604020202020204" pitchFamily="34" charset="0"/>
                          <a:cs typeface="Arial" panose="020B0604020202020204" pitchFamily="34" charset="0"/>
                        </a:rPr>
                        <a:t>Finanzas</a:t>
                      </a: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50"/>
                        </a:spcBef>
                      </a:pPr>
                      <a:r>
                        <a:rPr sz="1200" dirty="0">
                          <a:latin typeface="Arial" panose="020B0604020202020204" pitchFamily="34" charset="0"/>
                          <a:cs typeface="Arial" panose="020B0604020202020204" pitchFamily="34" charset="0"/>
                        </a:rPr>
                        <a:t>NECESIDAD</a:t>
                      </a:r>
                      <a:r>
                        <a:rPr sz="1200" spc="-2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ECONÓMICA</a:t>
                      </a:r>
                      <a:endParaRPr sz="120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050"/>
                        </a:spcBef>
                      </a:pPr>
                      <a:r>
                        <a:rPr lang="es-ES" sz="1200" dirty="0">
                          <a:latin typeface="Arial" panose="020B0604020202020204" pitchFamily="34" charset="0"/>
                          <a:cs typeface="Arial" panose="020B0604020202020204" pitchFamily="34" charset="0"/>
                        </a:rPr>
                        <a:t>20</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635" algn="ctr">
                        <a:lnSpc>
                          <a:spcPct val="100000"/>
                        </a:lnSpc>
                        <a:spcBef>
                          <a:spcPts val="1050"/>
                        </a:spcBef>
                      </a:pPr>
                      <a:r>
                        <a:rPr lang="es-ES" sz="1200" dirty="0">
                          <a:latin typeface="Arial" panose="020B0604020202020204" pitchFamily="34" charset="0"/>
                          <a:cs typeface="Arial" panose="020B0604020202020204" pitchFamily="34" charset="0"/>
                        </a:rPr>
                        <a:t>10</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050"/>
                        </a:spcBef>
                      </a:pPr>
                      <a:r>
                        <a:rPr lang="es-ES" sz="1200" dirty="0">
                          <a:latin typeface="Arial" panose="020B0604020202020204" pitchFamily="34" charset="0"/>
                          <a:cs typeface="Arial" panose="020B0604020202020204" pitchFamily="34" charset="0"/>
                        </a:rPr>
                        <a:t>10</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710"/>
                        </a:spcBef>
                      </a:pPr>
                      <a:r>
                        <a:rPr lang="es-ES" sz="1200" i="1" dirty="0">
                          <a:solidFill>
                            <a:schemeClr val="tx1"/>
                          </a:solidFill>
                          <a:latin typeface="Arial" panose="020B0604020202020204" pitchFamily="34" charset="0"/>
                          <a:cs typeface="Arial" panose="020B0604020202020204" pitchFamily="34" charset="0"/>
                        </a:rPr>
                        <a:t>Finanzas</a:t>
                      </a:r>
                      <a:endParaRPr sz="1200" i="1" dirty="0">
                        <a:solidFill>
                          <a:schemeClr val="tx1"/>
                        </a:solidFill>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710"/>
                        </a:spcBef>
                        <a:spcAft>
                          <a:spcPts val="0"/>
                        </a:spcAft>
                        <a:buClrTx/>
                        <a:buSzTx/>
                        <a:buFontTx/>
                        <a:buNone/>
                        <a:tabLst/>
                        <a:defRPr/>
                      </a:pPr>
                      <a:r>
                        <a:rPr lang="es-ES" sz="1200" i="1" dirty="0">
                          <a:solidFill>
                            <a:schemeClr val="tx1"/>
                          </a:solidFill>
                          <a:latin typeface="Arial" panose="020B0604020202020204" pitchFamily="34" charset="0"/>
                          <a:cs typeface="Arial" panose="020B0604020202020204" pitchFamily="34" charset="0"/>
                        </a:rPr>
                        <a:t>Finanzas</a:t>
                      </a: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200">
                <a:tc rowSpan="3">
                  <a:txBody>
                    <a:bodyPr/>
                    <a:lstStyle/>
                    <a:p>
                      <a:pPr>
                        <a:lnSpc>
                          <a:spcPct val="100000"/>
                        </a:lnSpc>
                      </a:pPr>
                      <a:endParaRPr sz="1200">
                        <a:latin typeface="Arial" panose="020B0604020202020204" pitchFamily="34" charset="0"/>
                        <a:cs typeface="Arial" panose="020B0604020202020204" pitchFamily="34" charset="0"/>
                      </a:endParaRPr>
                    </a:p>
                    <a:p>
                      <a:pPr>
                        <a:lnSpc>
                          <a:spcPct val="100000"/>
                        </a:lnSpc>
                        <a:spcBef>
                          <a:spcPts val="450"/>
                        </a:spcBef>
                      </a:pPr>
                      <a:endParaRPr sz="1200">
                        <a:latin typeface="Arial" panose="020B0604020202020204" pitchFamily="34" charset="0"/>
                        <a:cs typeface="Arial" panose="020B0604020202020204" pitchFamily="34" charset="0"/>
                      </a:endParaRPr>
                    </a:p>
                    <a:p>
                      <a:pPr marL="102235">
                        <a:lnSpc>
                          <a:spcPct val="100000"/>
                        </a:lnSpc>
                      </a:pPr>
                      <a:r>
                        <a:rPr sz="1200" b="1" spc="-10" dirty="0">
                          <a:latin typeface="Arial" panose="020B0604020202020204" pitchFamily="34" charset="0"/>
                          <a:cs typeface="Arial" panose="020B0604020202020204" pitchFamily="34" charset="0"/>
                        </a:rPr>
                        <a:t>EXTERNAS</a:t>
                      </a:r>
                      <a:endParaRPr sz="120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35255" indent="22225" algn="ctr">
                        <a:lnSpc>
                          <a:spcPct val="100000"/>
                        </a:lnSpc>
                        <a:spcBef>
                          <a:spcPts val="330"/>
                        </a:spcBef>
                      </a:pPr>
                      <a:r>
                        <a:rPr sz="1200" dirty="0">
                          <a:latin typeface="Arial" panose="020B0604020202020204" pitchFamily="34" charset="0"/>
                          <a:cs typeface="Arial" panose="020B0604020202020204" pitchFamily="34" charset="0"/>
                        </a:rPr>
                        <a:t>BECAS</a:t>
                      </a:r>
                      <a:r>
                        <a:rPr sz="1200" spc="-5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Y</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CRÉDITO</a:t>
                      </a:r>
                      <a:r>
                        <a:rPr sz="1200" spc="-2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EDUCATIVO </a:t>
                      </a:r>
                      <a:r>
                        <a:rPr sz="1200" dirty="0">
                          <a:latin typeface="Arial" panose="020B0604020202020204" pitchFamily="34" charset="0"/>
                          <a:cs typeface="Arial" panose="020B0604020202020204" pitchFamily="34" charset="0"/>
                        </a:rPr>
                        <a:t>DEL</a:t>
                      </a:r>
                      <a:r>
                        <a:rPr sz="1200" spc="-6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ESTADO</a:t>
                      </a:r>
                      <a:r>
                        <a:rPr sz="1200" spc="-3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10" dirty="0">
                          <a:latin typeface="Arial" panose="020B0604020202020204" pitchFamily="34" charset="0"/>
                          <a:cs typeface="Arial" panose="020B0604020202020204" pitchFamily="34" charset="0"/>
                        </a:rPr>
                        <a:t> SONORA</a:t>
                      </a:r>
                      <a:endParaRPr sz="1200" dirty="0">
                        <a:latin typeface="Arial" panose="020B0604020202020204" pitchFamily="34" charset="0"/>
                        <a:cs typeface="Arial" panose="020B0604020202020204" pitchFamily="34" charset="0"/>
                      </a:endParaRPr>
                    </a:p>
                  </a:txBody>
                  <a:tcPr marL="0" marR="0" marT="419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050"/>
                        </a:spcBef>
                      </a:pPr>
                      <a:r>
                        <a:rPr lang="es-ES" sz="1200" dirty="0">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1050"/>
                        </a:spcBef>
                      </a:pPr>
                      <a:r>
                        <a:rPr lang="es-ES" sz="1200" dirty="0">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050"/>
                        </a:spcBef>
                      </a:pPr>
                      <a:r>
                        <a:rPr lang="es-ES" sz="1200" dirty="0">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a:txBody>
                  <a:tcPr marL="0" marR="0" marT="133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710"/>
                        </a:spcBef>
                      </a:pPr>
                      <a:r>
                        <a:rPr lang="es-ES" sz="1200" i="1" dirty="0">
                          <a:solidFill>
                            <a:schemeClr val="tx1"/>
                          </a:solidFill>
                          <a:latin typeface="Arial" panose="020B0604020202020204" pitchFamily="34" charset="0"/>
                          <a:cs typeface="Arial" panose="020B0604020202020204" pitchFamily="34" charset="0"/>
                        </a:rPr>
                        <a:t>Finanzas</a:t>
                      </a:r>
                      <a:endParaRPr sz="1200" i="1" dirty="0">
                        <a:solidFill>
                          <a:schemeClr val="tx1"/>
                        </a:solidFill>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710"/>
                        </a:spcBef>
                        <a:spcAft>
                          <a:spcPts val="0"/>
                        </a:spcAft>
                        <a:buClrTx/>
                        <a:buSzTx/>
                        <a:buFontTx/>
                        <a:buNone/>
                        <a:tabLst/>
                        <a:defRPr/>
                      </a:pPr>
                      <a:r>
                        <a:rPr lang="es-ES" sz="1200" i="1" dirty="0">
                          <a:solidFill>
                            <a:schemeClr val="tx1"/>
                          </a:solidFill>
                          <a:latin typeface="Arial" panose="020B0604020202020204" pitchFamily="34" charset="0"/>
                          <a:cs typeface="Arial" panose="020B0604020202020204" pitchFamily="34" charset="0"/>
                        </a:rPr>
                        <a:t>Finanzas</a:t>
                      </a: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368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30"/>
                        </a:spcBef>
                      </a:pPr>
                      <a:r>
                        <a:rPr sz="1200" dirty="0">
                          <a:latin typeface="Arial" panose="020B0604020202020204" pitchFamily="34" charset="0"/>
                          <a:cs typeface="Arial" panose="020B0604020202020204" pitchFamily="34" charset="0"/>
                        </a:rPr>
                        <a:t>ESPOSOS</a:t>
                      </a:r>
                      <a:r>
                        <a:rPr sz="1200" spc="-4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RODRÍGUEZ</a:t>
                      </a:r>
                      <a:endParaRPr sz="1200">
                        <a:latin typeface="Arial" panose="020B0604020202020204" pitchFamily="34" charset="0"/>
                        <a:cs typeface="Arial" panose="020B0604020202020204" pitchFamily="34" charset="0"/>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330"/>
                        </a:spcBef>
                      </a:pPr>
                      <a:r>
                        <a:rPr lang="es-ES" sz="1200" dirty="0">
                          <a:latin typeface="Arial" panose="020B0604020202020204" pitchFamily="34" charset="0"/>
                          <a:cs typeface="Arial" panose="020B0604020202020204" pitchFamily="34" charset="0"/>
                        </a:rPr>
                        <a:t>14</a:t>
                      </a:r>
                      <a:endParaRPr sz="1200" dirty="0">
                        <a:latin typeface="Arial" panose="020B0604020202020204" pitchFamily="34" charset="0"/>
                        <a:cs typeface="Arial" panose="020B0604020202020204" pitchFamily="34" charset="0"/>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30"/>
                        </a:spcBef>
                      </a:pPr>
                      <a:r>
                        <a:rPr lang="es-ES" sz="1200" dirty="0">
                          <a:latin typeface="Arial" panose="020B0604020202020204" pitchFamily="34" charset="0"/>
                          <a:cs typeface="Arial" panose="020B0604020202020204" pitchFamily="34" charset="0"/>
                        </a:rPr>
                        <a:t>5</a:t>
                      </a:r>
                      <a:endParaRPr sz="1200" dirty="0">
                        <a:latin typeface="Arial" panose="020B0604020202020204" pitchFamily="34" charset="0"/>
                        <a:cs typeface="Arial" panose="020B0604020202020204" pitchFamily="34" charset="0"/>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330"/>
                        </a:spcBef>
                      </a:pPr>
                      <a:r>
                        <a:rPr lang="es-ES" sz="1200" dirty="0">
                          <a:latin typeface="Arial" panose="020B0604020202020204" pitchFamily="34" charset="0"/>
                          <a:cs typeface="Arial" panose="020B0604020202020204" pitchFamily="34" charset="0"/>
                        </a:rPr>
                        <a:t>9</a:t>
                      </a:r>
                      <a:endParaRPr sz="1200" dirty="0">
                        <a:latin typeface="Arial" panose="020B0604020202020204" pitchFamily="34" charset="0"/>
                        <a:cs typeface="Arial" panose="020B0604020202020204" pitchFamily="34" charset="0"/>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710"/>
                        </a:spcBef>
                      </a:pPr>
                      <a:r>
                        <a:rPr lang="es-ES" sz="1200" i="1" dirty="0">
                          <a:solidFill>
                            <a:schemeClr val="tx1"/>
                          </a:solidFill>
                          <a:latin typeface="Arial" panose="020B0604020202020204" pitchFamily="34" charset="0"/>
                          <a:cs typeface="Arial" panose="020B0604020202020204" pitchFamily="34" charset="0"/>
                        </a:rPr>
                        <a:t>Finanzas</a:t>
                      </a:r>
                      <a:endParaRPr sz="1200" i="1" dirty="0">
                        <a:solidFill>
                          <a:schemeClr val="tx1"/>
                        </a:solidFill>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710"/>
                        </a:spcBef>
                        <a:spcAft>
                          <a:spcPts val="0"/>
                        </a:spcAft>
                        <a:buClrTx/>
                        <a:buSzTx/>
                        <a:buFontTx/>
                        <a:buNone/>
                        <a:tabLst/>
                        <a:defRPr/>
                      </a:pPr>
                      <a:r>
                        <a:rPr lang="es-ES" sz="1200" i="1" dirty="0">
                          <a:solidFill>
                            <a:schemeClr val="tx1"/>
                          </a:solidFill>
                          <a:latin typeface="Arial" panose="020B0604020202020204" pitchFamily="34" charset="0"/>
                          <a:cs typeface="Arial" panose="020B0604020202020204" pitchFamily="34" charset="0"/>
                        </a:rPr>
                        <a:t>Finanzas</a:t>
                      </a: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368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35"/>
                        </a:spcBef>
                      </a:pPr>
                      <a:r>
                        <a:rPr sz="1200" dirty="0">
                          <a:latin typeface="Arial" panose="020B0604020202020204" pitchFamily="34" charset="0"/>
                          <a:cs typeface="Arial" panose="020B0604020202020204" pitchFamily="34" charset="0"/>
                        </a:rPr>
                        <a:t>BECA</a:t>
                      </a:r>
                      <a:r>
                        <a:rPr sz="1200" spc="-8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MOVILIDAD</a:t>
                      </a:r>
                      <a:r>
                        <a:rPr sz="1200" spc="-5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TAIWÁN</a:t>
                      </a:r>
                      <a:endParaRPr sz="1200">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35"/>
                        </a:spcBef>
                      </a:pPr>
                      <a:r>
                        <a:rPr lang="es-ES" sz="1200" dirty="0">
                          <a:latin typeface="Arial" panose="020B0604020202020204" pitchFamily="34" charset="0"/>
                          <a:cs typeface="Arial" panose="020B0604020202020204" pitchFamily="34" charset="0"/>
                        </a:rPr>
                        <a:t>2</a:t>
                      </a:r>
                      <a:endParaRPr sz="1200" dirty="0">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35"/>
                        </a:spcBef>
                      </a:pPr>
                      <a:r>
                        <a:rPr lang="es-ES" sz="1200" dirty="0">
                          <a:latin typeface="Arial" panose="020B0604020202020204" pitchFamily="34" charset="0"/>
                          <a:cs typeface="Arial" panose="020B0604020202020204" pitchFamily="34" charset="0"/>
                        </a:rPr>
                        <a:t>1</a:t>
                      </a:r>
                      <a:endParaRPr sz="1200" dirty="0">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335"/>
                        </a:spcBef>
                      </a:pPr>
                      <a:r>
                        <a:rPr lang="es-ES" sz="1200" dirty="0">
                          <a:latin typeface="Arial" panose="020B0604020202020204" pitchFamily="34" charset="0"/>
                          <a:cs typeface="Arial" panose="020B0604020202020204" pitchFamily="34" charset="0"/>
                        </a:rPr>
                        <a:t>1</a:t>
                      </a:r>
                      <a:endParaRPr sz="1200" dirty="0">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710"/>
                        </a:spcBef>
                      </a:pPr>
                      <a:r>
                        <a:rPr lang="es-ES" sz="1200" i="1" dirty="0">
                          <a:solidFill>
                            <a:schemeClr val="tx1"/>
                          </a:solidFill>
                          <a:latin typeface="Arial" panose="020B0604020202020204" pitchFamily="34" charset="0"/>
                          <a:cs typeface="Arial" panose="020B0604020202020204" pitchFamily="34" charset="0"/>
                        </a:rPr>
                        <a:t>Finanzas</a:t>
                      </a:r>
                      <a:endParaRPr sz="1200" i="1" dirty="0">
                        <a:solidFill>
                          <a:schemeClr val="tx1"/>
                        </a:solidFill>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710"/>
                        </a:spcBef>
                        <a:spcAft>
                          <a:spcPts val="0"/>
                        </a:spcAft>
                        <a:buClrTx/>
                        <a:buSzTx/>
                        <a:buFontTx/>
                        <a:buNone/>
                        <a:tabLst/>
                        <a:defRPr/>
                      </a:pPr>
                      <a:r>
                        <a:rPr lang="es-ES" sz="1200" i="1" dirty="0">
                          <a:solidFill>
                            <a:schemeClr val="tx1"/>
                          </a:solidFill>
                          <a:latin typeface="Arial" panose="020B0604020202020204" pitchFamily="34" charset="0"/>
                          <a:cs typeface="Arial" panose="020B0604020202020204" pitchFamily="34" charset="0"/>
                        </a:rPr>
                        <a:t>Finanzas</a:t>
                      </a: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205">
                <a:tc gridSpan="2">
                  <a:txBody>
                    <a:bodyPr/>
                    <a:lstStyle/>
                    <a:p>
                      <a:pPr algn="ctr">
                        <a:lnSpc>
                          <a:spcPct val="100000"/>
                        </a:lnSpc>
                        <a:spcBef>
                          <a:spcPts val="715"/>
                        </a:spcBef>
                      </a:pPr>
                      <a:r>
                        <a:rPr sz="1200" b="1" dirty="0">
                          <a:solidFill>
                            <a:schemeClr val="accent2">
                              <a:lumMod val="75000"/>
                            </a:schemeClr>
                          </a:solidFill>
                          <a:latin typeface="Arial" panose="020B0604020202020204" pitchFamily="34" charset="0"/>
                          <a:cs typeface="Arial" panose="020B0604020202020204" pitchFamily="34" charset="0"/>
                        </a:rPr>
                        <a:t>GRAN</a:t>
                      </a:r>
                      <a:r>
                        <a:rPr sz="1200" b="1" spc="-5" dirty="0">
                          <a:solidFill>
                            <a:schemeClr val="accent2">
                              <a:lumMod val="75000"/>
                            </a:schemeClr>
                          </a:solidFill>
                          <a:latin typeface="Arial" panose="020B0604020202020204" pitchFamily="34" charset="0"/>
                          <a:cs typeface="Arial" panose="020B0604020202020204" pitchFamily="34" charset="0"/>
                        </a:rPr>
                        <a:t> </a:t>
                      </a:r>
                      <a:r>
                        <a:rPr sz="1200" b="1" spc="-10" dirty="0">
                          <a:solidFill>
                            <a:schemeClr val="accent2">
                              <a:lumMod val="75000"/>
                            </a:schemeClr>
                          </a:solidFill>
                          <a:latin typeface="Arial" panose="020B0604020202020204" pitchFamily="34" charset="0"/>
                          <a:cs typeface="Arial" panose="020B0604020202020204" pitchFamily="34" charset="0"/>
                        </a:rPr>
                        <a:t>TOTAL</a:t>
                      </a:r>
                      <a:endParaRPr sz="1200" b="1" dirty="0">
                        <a:solidFill>
                          <a:schemeClr val="accent2">
                            <a:lumMod val="75000"/>
                          </a:schemeClr>
                        </a:solidFill>
                        <a:latin typeface="Arial" panose="020B0604020202020204" pitchFamily="34" charset="0"/>
                        <a:cs typeface="Arial" panose="020B0604020202020204" pitchFamily="34" charset="0"/>
                      </a:endParaRPr>
                    </a:p>
                  </a:txBody>
                  <a:tcPr marL="0" marR="0" marT="908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marL="0" marR="0" marT="0" marB="0"/>
                </a:tc>
                <a:tc>
                  <a:txBody>
                    <a:bodyPr/>
                    <a:lstStyle/>
                    <a:p>
                      <a:pPr marL="635" algn="ctr">
                        <a:lnSpc>
                          <a:spcPct val="100000"/>
                        </a:lnSpc>
                        <a:spcBef>
                          <a:spcPts val="715"/>
                        </a:spcBef>
                      </a:pPr>
                      <a:r>
                        <a:rPr lang="es-ES" sz="1200" b="1" spc="-25" dirty="0">
                          <a:solidFill>
                            <a:schemeClr val="accent2">
                              <a:lumMod val="75000"/>
                            </a:schemeClr>
                          </a:solidFill>
                          <a:latin typeface="Arial" panose="020B0604020202020204" pitchFamily="34" charset="0"/>
                          <a:cs typeface="Arial" panose="020B0604020202020204" pitchFamily="34" charset="0"/>
                        </a:rPr>
                        <a:t>85</a:t>
                      </a:r>
                      <a:endParaRPr sz="1200" b="1" dirty="0">
                        <a:solidFill>
                          <a:schemeClr val="accent2">
                            <a:lumMod val="75000"/>
                          </a:schemeClr>
                        </a:solidFill>
                        <a:latin typeface="Arial" panose="020B0604020202020204" pitchFamily="34" charset="0"/>
                        <a:cs typeface="Arial" panose="020B0604020202020204" pitchFamily="34" charset="0"/>
                      </a:endParaRPr>
                    </a:p>
                  </a:txBody>
                  <a:tcPr marL="0" marR="0" marT="908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715"/>
                        </a:spcBef>
                      </a:pPr>
                      <a:r>
                        <a:rPr lang="es-ES" sz="1200" b="1" spc="-25" dirty="0">
                          <a:solidFill>
                            <a:schemeClr val="accent2">
                              <a:lumMod val="75000"/>
                            </a:schemeClr>
                          </a:solidFill>
                          <a:latin typeface="Arial" panose="020B0604020202020204" pitchFamily="34" charset="0"/>
                          <a:cs typeface="Arial" panose="020B0604020202020204" pitchFamily="34" charset="0"/>
                        </a:rPr>
                        <a:t>48</a:t>
                      </a:r>
                      <a:endParaRPr sz="1200" b="1" dirty="0">
                        <a:solidFill>
                          <a:schemeClr val="accent2">
                            <a:lumMod val="75000"/>
                          </a:schemeClr>
                        </a:solidFill>
                        <a:latin typeface="Arial" panose="020B0604020202020204" pitchFamily="34" charset="0"/>
                        <a:cs typeface="Arial" panose="020B0604020202020204" pitchFamily="34" charset="0"/>
                      </a:endParaRPr>
                    </a:p>
                  </a:txBody>
                  <a:tcPr marL="0" marR="0" marT="908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715"/>
                        </a:spcBef>
                      </a:pPr>
                      <a:r>
                        <a:rPr lang="es-ES" sz="1200" b="1" spc="-25" dirty="0">
                          <a:solidFill>
                            <a:schemeClr val="accent2">
                              <a:lumMod val="75000"/>
                            </a:schemeClr>
                          </a:solidFill>
                          <a:latin typeface="Arial" panose="020B0604020202020204" pitchFamily="34" charset="0"/>
                          <a:cs typeface="Arial" panose="020B0604020202020204" pitchFamily="34" charset="0"/>
                        </a:rPr>
                        <a:t>37</a:t>
                      </a:r>
                      <a:endParaRPr sz="1200" b="1" dirty="0">
                        <a:solidFill>
                          <a:schemeClr val="accent2">
                            <a:lumMod val="75000"/>
                          </a:schemeClr>
                        </a:solidFill>
                        <a:latin typeface="Arial" panose="020B0604020202020204" pitchFamily="34" charset="0"/>
                        <a:cs typeface="Arial" panose="020B0604020202020204" pitchFamily="34" charset="0"/>
                      </a:endParaRPr>
                    </a:p>
                  </a:txBody>
                  <a:tcPr marL="0" marR="0" marT="908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710"/>
                        </a:spcBef>
                      </a:pPr>
                      <a:r>
                        <a:rPr lang="es-ES" sz="1200" i="1" dirty="0">
                          <a:solidFill>
                            <a:schemeClr val="tx1"/>
                          </a:solidFill>
                          <a:latin typeface="Arial" panose="020B0604020202020204" pitchFamily="34" charset="0"/>
                          <a:cs typeface="Arial" panose="020B0604020202020204" pitchFamily="34" charset="0"/>
                        </a:rPr>
                        <a:t>Finanzas</a:t>
                      </a:r>
                      <a:endParaRPr sz="1200" i="1" dirty="0">
                        <a:solidFill>
                          <a:schemeClr val="tx1"/>
                        </a:solidFill>
                        <a:latin typeface="Arial" panose="020B0604020202020204" pitchFamily="34" charset="0"/>
                        <a:cs typeface="Arial" panose="020B0604020202020204" pitchFamily="34" charset="0"/>
                      </a:endParaRP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710"/>
                        </a:spcBef>
                        <a:spcAft>
                          <a:spcPts val="0"/>
                        </a:spcAft>
                        <a:buClrTx/>
                        <a:buSzTx/>
                        <a:buFontTx/>
                        <a:buNone/>
                        <a:tabLst/>
                        <a:defRPr/>
                      </a:pPr>
                      <a:r>
                        <a:rPr lang="es-ES" sz="1200" i="1" dirty="0">
                          <a:solidFill>
                            <a:schemeClr val="tx1"/>
                          </a:solidFill>
                          <a:latin typeface="Arial" panose="020B0604020202020204" pitchFamily="34" charset="0"/>
                          <a:cs typeface="Arial" panose="020B0604020202020204" pitchFamily="34" charset="0"/>
                        </a:rPr>
                        <a:t>Finanzas</a:t>
                      </a:r>
                    </a:p>
                  </a:txBody>
                  <a:tcPr marL="0" marR="0" marT="901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9073" y="771555"/>
            <a:ext cx="5486399" cy="689932"/>
          </a:xfrm>
          <a:prstGeom prst="rect">
            <a:avLst/>
          </a:prstGeom>
        </p:spPr>
        <p:txBody>
          <a:bodyPr vert="horz" wrap="square" lIns="0" tIns="12700" rIns="0" bIns="0" rtlCol="0">
            <a:spAutoFit/>
          </a:bodyPr>
          <a:lstStyle/>
          <a:p>
            <a:pPr marR="5080" indent="22225" algn="ctr">
              <a:lnSpc>
                <a:spcPct val="100000"/>
              </a:lnSpc>
              <a:spcBef>
                <a:spcPts val="100"/>
              </a:spcBef>
            </a:pPr>
            <a:r>
              <a:rPr sz="2000" spc="-10" dirty="0">
                <a:latin typeface="Arial"/>
                <a:cs typeface="Arial"/>
              </a:rPr>
              <a:t>ESTRATEGIAS</a:t>
            </a:r>
            <a:r>
              <a:rPr sz="2000" spc="-65" dirty="0">
                <a:latin typeface="Arial"/>
                <a:cs typeface="Arial"/>
              </a:rPr>
              <a:t> </a:t>
            </a:r>
            <a:r>
              <a:rPr sz="2000" spc="-30" dirty="0">
                <a:latin typeface="Arial"/>
                <a:cs typeface="Arial"/>
              </a:rPr>
              <a:t>LLEVADAS</a:t>
            </a:r>
            <a:r>
              <a:rPr sz="2000" spc="-125" dirty="0">
                <a:latin typeface="Arial"/>
                <a:cs typeface="Arial"/>
              </a:rPr>
              <a:t> </a:t>
            </a:r>
            <a:r>
              <a:rPr sz="2000" dirty="0">
                <a:latin typeface="Arial"/>
                <a:cs typeface="Arial"/>
              </a:rPr>
              <a:t>A</a:t>
            </a:r>
            <a:r>
              <a:rPr sz="2000" spc="-150" dirty="0">
                <a:latin typeface="Arial"/>
                <a:cs typeface="Arial"/>
              </a:rPr>
              <a:t> </a:t>
            </a:r>
            <a:r>
              <a:rPr sz="2000" dirty="0">
                <a:latin typeface="Arial"/>
                <a:cs typeface="Arial"/>
              </a:rPr>
              <a:t>CABO</a:t>
            </a:r>
            <a:r>
              <a:rPr sz="2000" spc="-55" dirty="0">
                <a:latin typeface="Arial"/>
                <a:cs typeface="Arial"/>
              </a:rPr>
              <a:t> </a:t>
            </a:r>
            <a:r>
              <a:rPr sz="2000" spc="-20" dirty="0">
                <a:latin typeface="Arial"/>
                <a:cs typeface="Arial"/>
              </a:rPr>
              <a:t>PARA</a:t>
            </a:r>
            <a:br>
              <a:rPr lang="es-MX" sz="2000" spc="-20" dirty="0">
                <a:latin typeface="Arial"/>
                <a:cs typeface="Arial"/>
              </a:rPr>
            </a:br>
            <a:r>
              <a:rPr sz="2000" spc="-20" dirty="0">
                <a:latin typeface="Arial"/>
                <a:cs typeface="Arial"/>
              </a:rPr>
              <a:t> </a:t>
            </a:r>
            <a:r>
              <a:rPr sz="2400" spc="-10" dirty="0">
                <a:solidFill>
                  <a:srgbClr val="C00000"/>
                </a:solidFill>
                <a:latin typeface="Arial"/>
                <a:cs typeface="Arial"/>
              </a:rPr>
              <a:t>MEJORA</a:t>
            </a:r>
            <a:r>
              <a:rPr sz="2400" spc="-135" dirty="0">
                <a:solidFill>
                  <a:srgbClr val="C00000"/>
                </a:solidFill>
                <a:latin typeface="Arial"/>
                <a:cs typeface="Arial"/>
              </a:rPr>
              <a:t> </a:t>
            </a:r>
            <a:r>
              <a:rPr sz="2400" spc="-10" dirty="0">
                <a:solidFill>
                  <a:srgbClr val="C00000"/>
                </a:solidFill>
                <a:latin typeface="Arial"/>
                <a:cs typeface="Arial"/>
              </a:rPr>
              <a:t>ACADÉMICA</a:t>
            </a:r>
            <a:endParaRPr sz="2400" dirty="0">
              <a:solidFill>
                <a:srgbClr val="C00000"/>
              </a:solidFill>
              <a:latin typeface="Arial"/>
              <a:cs typeface="Arial"/>
            </a:endParaRPr>
          </a:p>
        </p:txBody>
      </p:sp>
      <p:grpSp>
        <p:nvGrpSpPr>
          <p:cNvPr id="3" name="object 3"/>
          <p:cNvGrpSpPr/>
          <p:nvPr/>
        </p:nvGrpSpPr>
        <p:grpSpPr>
          <a:xfrm>
            <a:off x="863853" y="1769110"/>
            <a:ext cx="7067550" cy="755015"/>
            <a:chOff x="863853" y="1769110"/>
            <a:chExt cx="7067550" cy="755015"/>
          </a:xfrm>
        </p:grpSpPr>
        <p:sp>
          <p:nvSpPr>
            <p:cNvPr id="4" name="object 4"/>
            <p:cNvSpPr/>
            <p:nvPr/>
          </p:nvSpPr>
          <p:spPr>
            <a:xfrm>
              <a:off x="870203" y="2013204"/>
              <a:ext cx="7054850" cy="504825"/>
            </a:xfrm>
            <a:custGeom>
              <a:avLst/>
              <a:gdLst/>
              <a:ahLst/>
              <a:cxnLst/>
              <a:rect l="l" t="t" r="r" b="b"/>
              <a:pathLst>
                <a:path w="7054850" h="504825">
                  <a:moveTo>
                    <a:pt x="0" y="504444"/>
                  </a:moveTo>
                  <a:lnTo>
                    <a:pt x="7054596" y="504444"/>
                  </a:lnTo>
                  <a:lnTo>
                    <a:pt x="7054596" y="0"/>
                  </a:lnTo>
                  <a:lnTo>
                    <a:pt x="0" y="0"/>
                  </a:lnTo>
                  <a:lnTo>
                    <a:pt x="0" y="504444"/>
                  </a:lnTo>
                  <a:close/>
                </a:path>
              </a:pathLst>
            </a:custGeom>
            <a:ln w="12700">
              <a:solidFill>
                <a:srgbClr val="A4A4A4"/>
              </a:solidFill>
            </a:ln>
          </p:spPr>
          <p:txBody>
            <a:bodyPr wrap="square" lIns="0" tIns="0" rIns="0" bIns="0" rtlCol="0"/>
            <a:lstStyle/>
            <a:p>
              <a:endParaRPr/>
            </a:p>
          </p:txBody>
        </p:sp>
        <p:sp>
          <p:nvSpPr>
            <p:cNvPr id="5" name="object 5"/>
            <p:cNvSpPr/>
            <p:nvPr/>
          </p:nvSpPr>
          <p:spPr>
            <a:xfrm>
              <a:off x="1208531" y="1775460"/>
              <a:ext cx="4939665" cy="589915"/>
            </a:xfrm>
            <a:custGeom>
              <a:avLst/>
              <a:gdLst/>
              <a:ahLst/>
              <a:cxnLst/>
              <a:rect l="l" t="t" r="r" b="b"/>
              <a:pathLst>
                <a:path w="4939665" h="589914">
                  <a:moveTo>
                    <a:pt x="4840985" y="0"/>
                  </a:moveTo>
                  <a:lnTo>
                    <a:pt x="98298" y="0"/>
                  </a:lnTo>
                  <a:lnTo>
                    <a:pt x="60034" y="7733"/>
                  </a:lnTo>
                  <a:lnTo>
                    <a:pt x="28789" y="28813"/>
                  </a:lnTo>
                  <a:lnTo>
                    <a:pt x="7724" y="60061"/>
                  </a:lnTo>
                  <a:lnTo>
                    <a:pt x="0" y="98298"/>
                  </a:lnTo>
                  <a:lnTo>
                    <a:pt x="0" y="491489"/>
                  </a:lnTo>
                  <a:lnTo>
                    <a:pt x="7724" y="529726"/>
                  </a:lnTo>
                  <a:lnTo>
                    <a:pt x="28789" y="560974"/>
                  </a:lnTo>
                  <a:lnTo>
                    <a:pt x="60034" y="582054"/>
                  </a:lnTo>
                  <a:lnTo>
                    <a:pt x="98298" y="589788"/>
                  </a:lnTo>
                  <a:lnTo>
                    <a:pt x="4840985" y="589788"/>
                  </a:lnTo>
                  <a:lnTo>
                    <a:pt x="4879222" y="582054"/>
                  </a:lnTo>
                  <a:lnTo>
                    <a:pt x="4910470" y="560974"/>
                  </a:lnTo>
                  <a:lnTo>
                    <a:pt x="4931550" y="529726"/>
                  </a:lnTo>
                  <a:lnTo>
                    <a:pt x="4939283" y="491489"/>
                  </a:lnTo>
                  <a:lnTo>
                    <a:pt x="4939283" y="98298"/>
                  </a:lnTo>
                  <a:lnTo>
                    <a:pt x="4931550" y="60061"/>
                  </a:lnTo>
                  <a:lnTo>
                    <a:pt x="4910470" y="28813"/>
                  </a:lnTo>
                  <a:lnTo>
                    <a:pt x="4879222" y="7733"/>
                  </a:lnTo>
                  <a:lnTo>
                    <a:pt x="4840985" y="0"/>
                  </a:lnTo>
                  <a:close/>
                </a:path>
              </a:pathLst>
            </a:custGeom>
            <a:solidFill>
              <a:srgbClr val="A4A4A4"/>
            </a:solidFill>
          </p:spPr>
          <p:txBody>
            <a:bodyPr wrap="square" lIns="0" tIns="0" rIns="0" bIns="0" rtlCol="0"/>
            <a:lstStyle/>
            <a:p>
              <a:endParaRPr/>
            </a:p>
          </p:txBody>
        </p:sp>
        <p:sp>
          <p:nvSpPr>
            <p:cNvPr id="6" name="object 6"/>
            <p:cNvSpPr/>
            <p:nvPr/>
          </p:nvSpPr>
          <p:spPr>
            <a:xfrm>
              <a:off x="1208531" y="1775460"/>
              <a:ext cx="4939665" cy="589915"/>
            </a:xfrm>
            <a:custGeom>
              <a:avLst/>
              <a:gdLst/>
              <a:ahLst/>
              <a:cxnLst/>
              <a:rect l="l" t="t" r="r" b="b"/>
              <a:pathLst>
                <a:path w="4939665" h="589914">
                  <a:moveTo>
                    <a:pt x="0" y="98298"/>
                  </a:moveTo>
                  <a:lnTo>
                    <a:pt x="7724" y="60061"/>
                  </a:lnTo>
                  <a:lnTo>
                    <a:pt x="28789" y="28813"/>
                  </a:lnTo>
                  <a:lnTo>
                    <a:pt x="60034" y="7733"/>
                  </a:lnTo>
                  <a:lnTo>
                    <a:pt x="98298" y="0"/>
                  </a:lnTo>
                  <a:lnTo>
                    <a:pt x="4840985" y="0"/>
                  </a:lnTo>
                  <a:lnTo>
                    <a:pt x="4879222" y="7733"/>
                  </a:lnTo>
                  <a:lnTo>
                    <a:pt x="4910470" y="28813"/>
                  </a:lnTo>
                  <a:lnTo>
                    <a:pt x="4931550" y="60061"/>
                  </a:lnTo>
                  <a:lnTo>
                    <a:pt x="4939283" y="98298"/>
                  </a:lnTo>
                  <a:lnTo>
                    <a:pt x="4939283" y="491489"/>
                  </a:lnTo>
                  <a:lnTo>
                    <a:pt x="4931550" y="529726"/>
                  </a:lnTo>
                  <a:lnTo>
                    <a:pt x="4910470" y="560974"/>
                  </a:lnTo>
                  <a:lnTo>
                    <a:pt x="4879222" y="582054"/>
                  </a:lnTo>
                  <a:lnTo>
                    <a:pt x="4840985" y="589788"/>
                  </a:lnTo>
                  <a:lnTo>
                    <a:pt x="98298" y="589788"/>
                  </a:lnTo>
                  <a:lnTo>
                    <a:pt x="60034" y="582054"/>
                  </a:lnTo>
                  <a:lnTo>
                    <a:pt x="28789" y="560974"/>
                  </a:lnTo>
                  <a:lnTo>
                    <a:pt x="7724" y="529726"/>
                  </a:lnTo>
                  <a:lnTo>
                    <a:pt x="0" y="491489"/>
                  </a:lnTo>
                  <a:lnTo>
                    <a:pt x="0" y="98298"/>
                  </a:lnTo>
                  <a:close/>
                </a:path>
              </a:pathLst>
            </a:custGeom>
            <a:ln w="12700">
              <a:solidFill>
                <a:srgbClr val="FFFFFF"/>
              </a:solidFill>
            </a:ln>
          </p:spPr>
          <p:txBody>
            <a:bodyPr wrap="square" lIns="0" tIns="0" rIns="0" bIns="0" rtlCol="0"/>
            <a:lstStyle/>
            <a:p>
              <a:endParaRPr/>
            </a:p>
          </p:txBody>
        </p:sp>
      </p:grpSp>
      <p:sp>
        <p:nvSpPr>
          <p:cNvPr id="7" name="object 7"/>
          <p:cNvSpPr txBox="1"/>
          <p:nvPr/>
        </p:nvSpPr>
        <p:spPr>
          <a:xfrm>
            <a:off x="1412239" y="1881377"/>
            <a:ext cx="1322705" cy="33083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Arial"/>
                <a:cs typeface="Arial"/>
              </a:rPr>
              <a:t>TUTORÍAS</a:t>
            </a:r>
            <a:endParaRPr sz="2000">
              <a:latin typeface="Arial"/>
              <a:cs typeface="Arial"/>
            </a:endParaRPr>
          </a:p>
        </p:txBody>
      </p:sp>
      <p:grpSp>
        <p:nvGrpSpPr>
          <p:cNvPr id="8" name="object 8"/>
          <p:cNvGrpSpPr/>
          <p:nvPr/>
        </p:nvGrpSpPr>
        <p:grpSpPr>
          <a:xfrm>
            <a:off x="1202182" y="2640838"/>
            <a:ext cx="6710680" cy="985519"/>
            <a:chOff x="1202182" y="2640838"/>
            <a:chExt cx="6710680" cy="985519"/>
          </a:xfrm>
        </p:grpSpPr>
        <p:sp>
          <p:nvSpPr>
            <p:cNvPr id="9" name="object 9"/>
            <p:cNvSpPr/>
            <p:nvPr/>
          </p:nvSpPr>
          <p:spPr>
            <a:xfrm>
              <a:off x="1208532" y="2647188"/>
              <a:ext cx="6697980" cy="972819"/>
            </a:xfrm>
            <a:custGeom>
              <a:avLst/>
              <a:gdLst/>
              <a:ahLst/>
              <a:cxnLst/>
              <a:rect l="l" t="t" r="r" b="b"/>
              <a:pathLst>
                <a:path w="6697980" h="972820">
                  <a:moveTo>
                    <a:pt x="6535928" y="0"/>
                  </a:moveTo>
                  <a:lnTo>
                    <a:pt x="162052" y="0"/>
                  </a:lnTo>
                  <a:lnTo>
                    <a:pt x="118959" y="5786"/>
                  </a:lnTo>
                  <a:lnTo>
                    <a:pt x="80245" y="22116"/>
                  </a:lnTo>
                  <a:lnTo>
                    <a:pt x="47450" y="47450"/>
                  </a:lnTo>
                  <a:lnTo>
                    <a:pt x="22116" y="80245"/>
                  </a:lnTo>
                  <a:lnTo>
                    <a:pt x="5786" y="118959"/>
                  </a:lnTo>
                  <a:lnTo>
                    <a:pt x="0" y="162051"/>
                  </a:lnTo>
                  <a:lnTo>
                    <a:pt x="0" y="810260"/>
                  </a:lnTo>
                  <a:lnTo>
                    <a:pt x="5786" y="853352"/>
                  </a:lnTo>
                  <a:lnTo>
                    <a:pt x="22116" y="892066"/>
                  </a:lnTo>
                  <a:lnTo>
                    <a:pt x="47450" y="924861"/>
                  </a:lnTo>
                  <a:lnTo>
                    <a:pt x="80245" y="950195"/>
                  </a:lnTo>
                  <a:lnTo>
                    <a:pt x="118959" y="966525"/>
                  </a:lnTo>
                  <a:lnTo>
                    <a:pt x="162052" y="972312"/>
                  </a:lnTo>
                  <a:lnTo>
                    <a:pt x="6535928" y="972312"/>
                  </a:lnTo>
                  <a:lnTo>
                    <a:pt x="6579020" y="966525"/>
                  </a:lnTo>
                  <a:lnTo>
                    <a:pt x="6617734" y="950195"/>
                  </a:lnTo>
                  <a:lnTo>
                    <a:pt x="6650529" y="924861"/>
                  </a:lnTo>
                  <a:lnTo>
                    <a:pt x="6675863" y="892066"/>
                  </a:lnTo>
                  <a:lnTo>
                    <a:pt x="6692193" y="853352"/>
                  </a:lnTo>
                  <a:lnTo>
                    <a:pt x="6697980" y="810260"/>
                  </a:lnTo>
                  <a:lnTo>
                    <a:pt x="6697980" y="162051"/>
                  </a:lnTo>
                  <a:lnTo>
                    <a:pt x="6692193" y="118959"/>
                  </a:lnTo>
                  <a:lnTo>
                    <a:pt x="6675863" y="80245"/>
                  </a:lnTo>
                  <a:lnTo>
                    <a:pt x="6650529" y="47450"/>
                  </a:lnTo>
                  <a:lnTo>
                    <a:pt x="6617734" y="22116"/>
                  </a:lnTo>
                  <a:lnTo>
                    <a:pt x="6579020" y="5786"/>
                  </a:lnTo>
                  <a:lnTo>
                    <a:pt x="6535928" y="0"/>
                  </a:lnTo>
                  <a:close/>
                </a:path>
              </a:pathLst>
            </a:custGeom>
            <a:solidFill>
              <a:srgbClr val="AC770D"/>
            </a:solidFill>
          </p:spPr>
          <p:txBody>
            <a:bodyPr wrap="square" lIns="0" tIns="0" rIns="0" bIns="0" rtlCol="0"/>
            <a:lstStyle/>
            <a:p>
              <a:endParaRPr/>
            </a:p>
          </p:txBody>
        </p:sp>
        <p:sp>
          <p:nvSpPr>
            <p:cNvPr id="10" name="object 10"/>
            <p:cNvSpPr/>
            <p:nvPr/>
          </p:nvSpPr>
          <p:spPr>
            <a:xfrm>
              <a:off x="1208532" y="2647188"/>
              <a:ext cx="6697980" cy="972819"/>
            </a:xfrm>
            <a:custGeom>
              <a:avLst/>
              <a:gdLst/>
              <a:ahLst/>
              <a:cxnLst/>
              <a:rect l="l" t="t" r="r" b="b"/>
              <a:pathLst>
                <a:path w="6697980" h="972820">
                  <a:moveTo>
                    <a:pt x="0" y="162051"/>
                  </a:moveTo>
                  <a:lnTo>
                    <a:pt x="5786" y="118959"/>
                  </a:lnTo>
                  <a:lnTo>
                    <a:pt x="22116" y="80245"/>
                  </a:lnTo>
                  <a:lnTo>
                    <a:pt x="47450" y="47450"/>
                  </a:lnTo>
                  <a:lnTo>
                    <a:pt x="80245" y="22116"/>
                  </a:lnTo>
                  <a:lnTo>
                    <a:pt x="118959" y="5786"/>
                  </a:lnTo>
                  <a:lnTo>
                    <a:pt x="162052" y="0"/>
                  </a:lnTo>
                  <a:lnTo>
                    <a:pt x="6535928" y="0"/>
                  </a:lnTo>
                  <a:lnTo>
                    <a:pt x="6579020" y="5786"/>
                  </a:lnTo>
                  <a:lnTo>
                    <a:pt x="6617734" y="22116"/>
                  </a:lnTo>
                  <a:lnTo>
                    <a:pt x="6650529" y="47450"/>
                  </a:lnTo>
                  <a:lnTo>
                    <a:pt x="6675863" y="80245"/>
                  </a:lnTo>
                  <a:lnTo>
                    <a:pt x="6692193" y="118959"/>
                  </a:lnTo>
                  <a:lnTo>
                    <a:pt x="6697980" y="162051"/>
                  </a:lnTo>
                  <a:lnTo>
                    <a:pt x="6697980" y="810260"/>
                  </a:lnTo>
                  <a:lnTo>
                    <a:pt x="6692193" y="853352"/>
                  </a:lnTo>
                  <a:lnTo>
                    <a:pt x="6675863" y="892066"/>
                  </a:lnTo>
                  <a:lnTo>
                    <a:pt x="6650529" y="924861"/>
                  </a:lnTo>
                  <a:lnTo>
                    <a:pt x="6617734" y="950195"/>
                  </a:lnTo>
                  <a:lnTo>
                    <a:pt x="6579020" y="966525"/>
                  </a:lnTo>
                  <a:lnTo>
                    <a:pt x="6535928" y="972312"/>
                  </a:lnTo>
                  <a:lnTo>
                    <a:pt x="162052" y="972312"/>
                  </a:lnTo>
                  <a:lnTo>
                    <a:pt x="118959" y="966525"/>
                  </a:lnTo>
                  <a:lnTo>
                    <a:pt x="80245" y="950195"/>
                  </a:lnTo>
                  <a:lnTo>
                    <a:pt x="47450" y="924861"/>
                  </a:lnTo>
                  <a:lnTo>
                    <a:pt x="22116" y="892066"/>
                  </a:lnTo>
                  <a:lnTo>
                    <a:pt x="5786" y="853352"/>
                  </a:lnTo>
                  <a:lnTo>
                    <a:pt x="0" y="810260"/>
                  </a:lnTo>
                  <a:lnTo>
                    <a:pt x="0" y="162051"/>
                  </a:lnTo>
                  <a:close/>
                </a:path>
              </a:pathLst>
            </a:custGeom>
            <a:ln w="12700">
              <a:solidFill>
                <a:srgbClr val="FFFFFF"/>
              </a:solidFill>
            </a:ln>
          </p:spPr>
          <p:txBody>
            <a:bodyPr wrap="square" lIns="0" tIns="0" rIns="0" bIns="0" rtlCol="0"/>
            <a:lstStyle/>
            <a:p>
              <a:endParaRPr/>
            </a:p>
          </p:txBody>
        </p:sp>
      </p:grpSp>
      <p:graphicFrame>
        <p:nvGraphicFramePr>
          <p:cNvPr id="11" name="object 11"/>
          <p:cNvGraphicFramePr>
            <a:graphicFrameLocks noGrp="1"/>
          </p:cNvGraphicFramePr>
          <p:nvPr/>
        </p:nvGraphicFramePr>
        <p:xfrm>
          <a:off x="852795" y="2759797"/>
          <a:ext cx="7045960" cy="993139"/>
        </p:xfrm>
        <a:graphic>
          <a:graphicData uri="http://schemas.openxmlformats.org/drawingml/2006/table">
            <a:tbl>
              <a:tblPr firstRow="1" bandRow="1">
                <a:tableStyleId>{2D5ABB26-0587-4C30-8999-92F81FD0307C}</a:tableStyleId>
              </a:tblPr>
              <a:tblGrid>
                <a:gridCol w="338455">
                  <a:extLst>
                    <a:ext uri="{9D8B030D-6E8A-4147-A177-3AD203B41FA5}">
                      <a16:colId xmlns:a16="http://schemas.microsoft.com/office/drawing/2014/main" val="20000"/>
                    </a:ext>
                  </a:extLst>
                </a:gridCol>
                <a:gridCol w="6707505">
                  <a:extLst>
                    <a:ext uri="{9D8B030D-6E8A-4147-A177-3AD203B41FA5}">
                      <a16:colId xmlns:a16="http://schemas.microsoft.com/office/drawing/2014/main" val="20001"/>
                    </a:ext>
                  </a:extLst>
                </a:gridCol>
              </a:tblGrid>
              <a:tr h="488950">
                <a:tc>
                  <a:txBody>
                    <a:bodyPr/>
                    <a:lstStyle/>
                    <a:p>
                      <a:pPr>
                        <a:lnSpc>
                          <a:spcPct val="100000"/>
                        </a:lnSpc>
                      </a:pPr>
                      <a:endParaRPr sz="1900">
                        <a:latin typeface="Times New Roman"/>
                        <a:cs typeface="Times New Roman"/>
                      </a:endParaRPr>
                    </a:p>
                  </a:txBody>
                  <a:tcPr marL="0" marR="0" marT="0" marB="0">
                    <a:lnR w="19050">
                      <a:solidFill>
                        <a:srgbClr val="FFFFFF"/>
                      </a:solidFill>
                      <a:prstDash val="solid"/>
                    </a:lnR>
                    <a:lnB w="12700">
                      <a:solidFill>
                        <a:srgbClr val="AC770D"/>
                      </a:solidFill>
                      <a:prstDash val="solid"/>
                    </a:lnB>
                  </a:tcPr>
                </a:tc>
                <a:tc>
                  <a:txBody>
                    <a:bodyPr/>
                    <a:lstStyle/>
                    <a:p>
                      <a:pPr marL="234950" marR="1058545">
                        <a:lnSpc>
                          <a:spcPts val="1870"/>
                        </a:lnSpc>
                        <a:spcBef>
                          <a:spcPts val="10"/>
                        </a:spcBef>
                      </a:pPr>
                      <a:r>
                        <a:rPr sz="1800" b="1" dirty="0">
                          <a:solidFill>
                            <a:srgbClr val="FFFFFF"/>
                          </a:solidFill>
                          <a:latin typeface="Arial"/>
                          <a:cs typeface="Arial"/>
                        </a:rPr>
                        <a:t>ASESORÍAS</a:t>
                      </a:r>
                      <a:r>
                        <a:rPr sz="1800" b="1" spc="-25" dirty="0">
                          <a:solidFill>
                            <a:srgbClr val="FFFFFF"/>
                          </a:solidFill>
                          <a:latin typeface="Arial"/>
                          <a:cs typeface="Arial"/>
                        </a:rPr>
                        <a:t> </a:t>
                      </a:r>
                      <a:r>
                        <a:rPr sz="1800" b="1" dirty="0">
                          <a:solidFill>
                            <a:srgbClr val="FFFFFF"/>
                          </a:solidFill>
                          <a:latin typeface="Arial"/>
                          <a:cs typeface="Arial"/>
                        </a:rPr>
                        <a:t>POR</a:t>
                      </a:r>
                      <a:r>
                        <a:rPr sz="1800" b="1" spc="-45" dirty="0">
                          <a:solidFill>
                            <a:srgbClr val="FFFFFF"/>
                          </a:solidFill>
                          <a:latin typeface="Arial"/>
                          <a:cs typeface="Arial"/>
                        </a:rPr>
                        <a:t> </a:t>
                      </a:r>
                      <a:r>
                        <a:rPr sz="1800" b="1" spc="-10" dirty="0">
                          <a:solidFill>
                            <a:srgbClr val="FFFFFF"/>
                          </a:solidFill>
                          <a:latin typeface="Arial"/>
                          <a:cs typeface="Arial"/>
                        </a:rPr>
                        <a:t>PARTE</a:t>
                      </a:r>
                      <a:r>
                        <a:rPr sz="1800" b="1" dirty="0">
                          <a:solidFill>
                            <a:srgbClr val="FFFFFF"/>
                          </a:solidFill>
                          <a:latin typeface="Arial"/>
                          <a:cs typeface="Arial"/>
                        </a:rPr>
                        <a:t> DE</a:t>
                      </a:r>
                      <a:r>
                        <a:rPr sz="1800" b="1" spc="-50" dirty="0">
                          <a:solidFill>
                            <a:srgbClr val="FFFFFF"/>
                          </a:solidFill>
                          <a:latin typeface="Arial"/>
                          <a:cs typeface="Arial"/>
                        </a:rPr>
                        <a:t> </a:t>
                      </a:r>
                      <a:r>
                        <a:rPr sz="1800" b="1" spc="-20" dirty="0">
                          <a:solidFill>
                            <a:srgbClr val="FFFFFF"/>
                          </a:solidFill>
                          <a:latin typeface="Arial"/>
                          <a:cs typeface="Arial"/>
                        </a:rPr>
                        <a:t>LA</a:t>
                      </a:r>
                      <a:r>
                        <a:rPr sz="1800" b="1" spc="-145" dirty="0">
                          <a:solidFill>
                            <a:srgbClr val="FFFFFF"/>
                          </a:solidFill>
                          <a:latin typeface="Arial"/>
                          <a:cs typeface="Arial"/>
                        </a:rPr>
                        <a:t> </a:t>
                      </a:r>
                      <a:r>
                        <a:rPr sz="1800" b="1" spc="-10" dirty="0">
                          <a:solidFill>
                            <a:srgbClr val="FFFFFF"/>
                          </a:solidFill>
                          <a:latin typeface="Arial"/>
                          <a:cs typeface="Arial"/>
                        </a:rPr>
                        <a:t>ACADEMIA</a:t>
                      </a:r>
                      <a:r>
                        <a:rPr sz="1800" b="1" spc="-70" dirty="0">
                          <a:solidFill>
                            <a:srgbClr val="FFFFFF"/>
                          </a:solidFill>
                          <a:latin typeface="Arial"/>
                          <a:cs typeface="Arial"/>
                        </a:rPr>
                        <a:t> </a:t>
                      </a:r>
                      <a:r>
                        <a:rPr sz="1800" b="1" spc="-25" dirty="0">
                          <a:solidFill>
                            <a:srgbClr val="FFFFFF"/>
                          </a:solidFill>
                          <a:latin typeface="Arial"/>
                          <a:cs typeface="Arial"/>
                        </a:rPr>
                        <a:t>DE </a:t>
                      </a:r>
                      <a:r>
                        <a:rPr sz="1800" b="1" dirty="0">
                          <a:solidFill>
                            <a:srgbClr val="FFFFFF"/>
                          </a:solidFill>
                          <a:latin typeface="Arial"/>
                          <a:cs typeface="Arial"/>
                        </a:rPr>
                        <a:t>CIENCIAS</a:t>
                      </a:r>
                      <a:r>
                        <a:rPr sz="1800" b="1" spc="-65" dirty="0">
                          <a:solidFill>
                            <a:srgbClr val="FFFFFF"/>
                          </a:solidFill>
                          <a:latin typeface="Arial"/>
                          <a:cs typeface="Arial"/>
                        </a:rPr>
                        <a:t> </a:t>
                      </a:r>
                      <a:r>
                        <a:rPr sz="1800" b="1" dirty="0">
                          <a:solidFill>
                            <a:srgbClr val="FFFFFF"/>
                          </a:solidFill>
                          <a:latin typeface="Arial"/>
                          <a:cs typeface="Arial"/>
                        </a:rPr>
                        <a:t>BÁSICAS,</a:t>
                      </a:r>
                      <a:r>
                        <a:rPr sz="1800" b="1" spc="-10" dirty="0">
                          <a:solidFill>
                            <a:srgbClr val="FFFFFF"/>
                          </a:solidFill>
                          <a:latin typeface="Arial"/>
                          <a:cs typeface="Arial"/>
                        </a:rPr>
                        <a:t> </a:t>
                      </a:r>
                      <a:r>
                        <a:rPr sz="1800" b="1" spc="-65" dirty="0">
                          <a:solidFill>
                            <a:srgbClr val="FFFFFF"/>
                          </a:solidFill>
                          <a:latin typeface="Arial"/>
                          <a:cs typeface="Arial"/>
                        </a:rPr>
                        <a:t>PARA</a:t>
                      </a:r>
                      <a:r>
                        <a:rPr sz="1800" b="1" spc="-100" dirty="0">
                          <a:solidFill>
                            <a:srgbClr val="FFFFFF"/>
                          </a:solidFill>
                          <a:latin typeface="Arial"/>
                          <a:cs typeface="Arial"/>
                        </a:rPr>
                        <a:t> </a:t>
                      </a:r>
                      <a:r>
                        <a:rPr sz="1800" b="1" dirty="0">
                          <a:solidFill>
                            <a:srgbClr val="FFFFFF"/>
                          </a:solidFill>
                          <a:latin typeface="Arial"/>
                          <a:cs typeface="Arial"/>
                        </a:rPr>
                        <a:t>ALUMNOS</a:t>
                      </a:r>
                      <a:r>
                        <a:rPr sz="1800" b="1" spc="-20" dirty="0">
                          <a:solidFill>
                            <a:srgbClr val="FFFFFF"/>
                          </a:solidFill>
                          <a:latin typeface="Arial"/>
                          <a:cs typeface="Arial"/>
                        </a:rPr>
                        <a:t> </a:t>
                      </a:r>
                      <a:r>
                        <a:rPr sz="1800" b="1" dirty="0">
                          <a:solidFill>
                            <a:srgbClr val="FFFFFF"/>
                          </a:solidFill>
                          <a:latin typeface="Arial"/>
                          <a:cs typeface="Arial"/>
                        </a:rPr>
                        <a:t>CON</a:t>
                      </a:r>
                      <a:r>
                        <a:rPr sz="1800" b="1" spc="-60" dirty="0">
                          <a:solidFill>
                            <a:srgbClr val="FFFFFF"/>
                          </a:solidFill>
                          <a:latin typeface="Arial"/>
                          <a:cs typeface="Arial"/>
                        </a:rPr>
                        <a:t> </a:t>
                      </a:r>
                      <a:r>
                        <a:rPr sz="1800" b="1" spc="-20" dirty="0">
                          <a:solidFill>
                            <a:srgbClr val="FFFFFF"/>
                          </a:solidFill>
                          <a:latin typeface="Arial"/>
                          <a:cs typeface="Arial"/>
                        </a:rPr>
                        <a:t>BAJO</a:t>
                      </a:r>
                      <a:endParaRPr sz="1800">
                        <a:latin typeface="Arial"/>
                        <a:cs typeface="Arial"/>
                      </a:endParaRPr>
                    </a:p>
                  </a:txBody>
                  <a:tcPr marL="0" marR="0" marT="1270" marB="0">
                    <a:lnL w="19050">
                      <a:solidFill>
                        <a:srgbClr val="FFFFFF"/>
                      </a:solidFill>
                      <a:prstDash val="solid"/>
                    </a:lnL>
                    <a:lnR w="38100">
                      <a:solidFill>
                        <a:srgbClr val="FFFFFF"/>
                      </a:solidFill>
                      <a:prstDash val="solid"/>
                    </a:lnR>
                    <a:lnB w="12700">
                      <a:solidFill>
                        <a:srgbClr val="AC770D"/>
                      </a:solidFill>
                      <a:prstDash val="solid"/>
                    </a:lnB>
                  </a:tcPr>
                </a:tc>
                <a:extLst>
                  <a:ext uri="{0D108BD9-81ED-4DB2-BD59-A6C34878D82A}">
                    <a16:rowId xmlns:a16="http://schemas.microsoft.com/office/drawing/2014/main" val="10000"/>
                  </a:ext>
                </a:extLst>
              </a:tr>
              <a:tr h="245110">
                <a:tc>
                  <a:txBody>
                    <a:bodyPr/>
                    <a:lstStyle/>
                    <a:p>
                      <a:pPr>
                        <a:lnSpc>
                          <a:spcPct val="100000"/>
                        </a:lnSpc>
                      </a:pPr>
                      <a:endParaRPr sz="1500">
                        <a:latin typeface="Times New Roman"/>
                        <a:cs typeface="Times New Roman"/>
                      </a:endParaRPr>
                    </a:p>
                  </a:txBody>
                  <a:tcPr marL="0" marR="0" marT="0" marB="0">
                    <a:lnL w="12700">
                      <a:solidFill>
                        <a:srgbClr val="AC770D"/>
                      </a:solidFill>
                      <a:prstDash val="solid"/>
                    </a:lnL>
                    <a:lnR w="19050">
                      <a:solidFill>
                        <a:srgbClr val="FFFFFF"/>
                      </a:solidFill>
                      <a:prstDash val="solid"/>
                    </a:lnR>
                    <a:lnT w="12700">
                      <a:solidFill>
                        <a:srgbClr val="AC770D"/>
                      </a:solidFill>
                      <a:prstDash val="solid"/>
                    </a:lnT>
                  </a:tcPr>
                </a:tc>
                <a:tc>
                  <a:txBody>
                    <a:bodyPr/>
                    <a:lstStyle/>
                    <a:p>
                      <a:pPr marL="234950">
                        <a:lnSpc>
                          <a:spcPts val="1825"/>
                        </a:lnSpc>
                      </a:pPr>
                      <a:r>
                        <a:rPr sz="1800" b="1" spc="-10" dirty="0">
                          <a:solidFill>
                            <a:srgbClr val="FFFFFF"/>
                          </a:solidFill>
                          <a:latin typeface="Arial"/>
                          <a:cs typeface="Arial"/>
                        </a:rPr>
                        <a:t>RENDIMIENTO</a:t>
                      </a:r>
                      <a:r>
                        <a:rPr sz="1800" b="1" spc="-114" dirty="0">
                          <a:solidFill>
                            <a:srgbClr val="FFFFFF"/>
                          </a:solidFill>
                          <a:latin typeface="Arial"/>
                          <a:cs typeface="Arial"/>
                        </a:rPr>
                        <a:t> </a:t>
                      </a:r>
                      <a:r>
                        <a:rPr sz="1800" b="1" spc="-10" dirty="0">
                          <a:solidFill>
                            <a:srgbClr val="FFFFFF"/>
                          </a:solidFill>
                          <a:latin typeface="Arial"/>
                          <a:cs typeface="Arial"/>
                        </a:rPr>
                        <a:t>ACADÉMICO.</a:t>
                      </a:r>
                      <a:endParaRPr sz="1800">
                        <a:latin typeface="Arial"/>
                        <a:cs typeface="Arial"/>
                      </a:endParaRPr>
                    </a:p>
                  </a:txBody>
                  <a:tcPr marL="0" marR="0" marT="0" marB="0">
                    <a:lnL w="19050">
                      <a:solidFill>
                        <a:srgbClr val="FFFFFF"/>
                      </a:solidFill>
                      <a:prstDash val="solid"/>
                    </a:lnL>
                    <a:lnR w="38100">
                      <a:solidFill>
                        <a:srgbClr val="FFFFFF"/>
                      </a:solidFill>
                      <a:prstDash val="solid"/>
                    </a:lnR>
                    <a:lnT w="12700">
                      <a:solidFill>
                        <a:srgbClr val="AC770D"/>
                      </a:solidFill>
                      <a:prstDash val="solid"/>
                    </a:lnT>
                  </a:tcPr>
                </a:tc>
                <a:extLst>
                  <a:ext uri="{0D108BD9-81ED-4DB2-BD59-A6C34878D82A}">
                    <a16:rowId xmlns:a16="http://schemas.microsoft.com/office/drawing/2014/main" val="10001"/>
                  </a:ext>
                </a:extLst>
              </a:tr>
              <a:tr h="259079">
                <a:tc gridSpan="2">
                  <a:txBody>
                    <a:bodyPr/>
                    <a:lstStyle/>
                    <a:p>
                      <a:pPr>
                        <a:lnSpc>
                          <a:spcPct val="100000"/>
                        </a:lnSpc>
                      </a:pPr>
                      <a:endParaRPr sz="1600">
                        <a:latin typeface="Times New Roman"/>
                        <a:cs typeface="Times New Roman"/>
                      </a:endParaRPr>
                    </a:p>
                  </a:txBody>
                  <a:tcPr marL="0" marR="0" marT="0" marB="0">
                    <a:lnL w="12700">
                      <a:solidFill>
                        <a:srgbClr val="AC770D"/>
                      </a:solidFill>
                      <a:prstDash val="solid"/>
                    </a:lnL>
                    <a:lnR w="38100">
                      <a:solidFill>
                        <a:srgbClr val="AC770D"/>
                      </a:solidFill>
                      <a:prstDash val="solid"/>
                    </a:lnR>
                    <a:lnB w="12700">
                      <a:solidFill>
                        <a:srgbClr val="AC770D"/>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pSp>
        <p:nvGrpSpPr>
          <p:cNvPr id="12" name="object 12"/>
          <p:cNvGrpSpPr/>
          <p:nvPr/>
        </p:nvGrpSpPr>
        <p:grpSpPr>
          <a:xfrm>
            <a:off x="863853" y="3888994"/>
            <a:ext cx="7067550" cy="933450"/>
            <a:chOff x="863853" y="3888994"/>
            <a:chExt cx="7067550" cy="933450"/>
          </a:xfrm>
        </p:grpSpPr>
        <p:sp>
          <p:nvSpPr>
            <p:cNvPr id="13" name="object 13"/>
            <p:cNvSpPr/>
            <p:nvPr/>
          </p:nvSpPr>
          <p:spPr>
            <a:xfrm>
              <a:off x="870203" y="4311395"/>
              <a:ext cx="7054850" cy="504825"/>
            </a:xfrm>
            <a:custGeom>
              <a:avLst/>
              <a:gdLst/>
              <a:ahLst/>
              <a:cxnLst/>
              <a:rect l="l" t="t" r="r" b="b"/>
              <a:pathLst>
                <a:path w="7054850" h="504825">
                  <a:moveTo>
                    <a:pt x="0" y="504443"/>
                  </a:moveTo>
                  <a:lnTo>
                    <a:pt x="7054596" y="504443"/>
                  </a:lnTo>
                  <a:lnTo>
                    <a:pt x="7054596" y="0"/>
                  </a:lnTo>
                  <a:lnTo>
                    <a:pt x="0" y="0"/>
                  </a:lnTo>
                  <a:lnTo>
                    <a:pt x="0" y="504443"/>
                  </a:lnTo>
                  <a:close/>
                </a:path>
              </a:pathLst>
            </a:custGeom>
            <a:ln w="12700">
              <a:solidFill>
                <a:srgbClr val="AE5200"/>
              </a:solidFill>
            </a:ln>
          </p:spPr>
          <p:txBody>
            <a:bodyPr wrap="square" lIns="0" tIns="0" rIns="0" bIns="0" rtlCol="0"/>
            <a:lstStyle/>
            <a:p>
              <a:endParaRPr/>
            </a:p>
          </p:txBody>
        </p:sp>
        <p:sp>
          <p:nvSpPr>
            <p:cNvPr id="14" name="object 14"/>
            <p:cNvSpPr/>
            <p:nvPr/>
          </p:nvSpPr>
          <p:spPr>
            <a:xfrm>
              <a:off x="1208531" y="3895344"/>
              <a:ext cx="6547484" cy="739140"/>
            </a:xfrm>
            <a:custGeom>
              <a:avLst/>
              <a:gdLst/>
              <a:ahLst/>
              <a:cxnLst/>
              <a:rect l="l" t="t" r="r" b="b"/>
              <a:pathLst>
                <a:path w="6547484" h="739139">
                  <a:moveTo>
                    <a:pt x="6423914" y="0"/>
                  </a:moveTo>
                  <a:lnTo>
                    <a:pt x="123190" y="0"/>
                  </a:lnTo>
                  <a:lnTo>
                    <a:pt x="75239" y="9675"/>
                  </a:lnTo>
                  <a:lnTo>
                    <a:pt x="36082" y="36067"/>
                  </a:lnTo>
                  <a:lnTo>
                    <a:pt x="9681" y="75223"/>
                  </a:lnTo>
                  <a:lnTo>
                    <a:pt x="0" y="123189"/>
                  </a:lnTo>
                  <a:lnTo>
                    <a:pt x="0" y="615949"/>
                  </a:lnTo>
                  <a:lnTo>
                    <a:pt x="9681" y="663916"/>
                  </a:lnTo>
                  <a:lnTo>
                    <a:pt x="36082" y="703071"/>
                  </a:lnTo>
                  <a:lnTo>
                    <a:pt x="75239" y="729464"/>
                  </a:lnTo>
                  <a:lnTo>
                    <a:pt x="123190" y="739139"/>
                  </a:lnTo>
                  <a:lnTo>
                    <a:pt x="6423914" y="739139"/>
                  </a:lnTo>
                  <a:lnTo>
                    <a:pt x="6471880" y="729464"/>
                  </a:lnTo>
                  <a:lnTo>
                    <a:pt x="6511035" y="703071"/>
                  </a:lnTo>
                  <a:lnTo>
                    <a:pt x="6537428" y="663916"/>
                  </a:lnTo>
                  <a:lnTo>
                    <a:pt x="6547104" y="615949"/>
                  </a:lnTo>
                  <a:lnTo>
                    <a:pt x="6547104" y="123189"/>
                  </a:lnTo>
                  <a:lnTo>
                    <a:pt x="6537428" y="75223"/>
                  </a:lnTo>
                  <a:lnTo>
                    <a:pt x="6511036" y="36067"/>
                  </a:lnTo>
                  <a:lnTo>
                    <a:pt x="6471880" y="9675"/>
                  </a:lnTo>
                  <a:lnTo>
                    <a:pt x="6423914" y="0"/>
                  </a:lnTo>
                  <a:close/>
                </a:path>
              </a:pathLst>
            </a:custGeom>
            <a:solidFill>
              <a:srgbClr val="AE5200"/>
            </a:solidFill>
          </p:spPr>
          <p:txBody>
            <a:bodyPr wrap="square" lIns="0" tIns="0" rIns="0" bIns="0" rtlCol="0"/>
            <a:lstStyle/>
            <a:p>
              <a:endParaRPr/>
            </a:p>
          </p:txBody>
        </p:sp>
        <p:sp>
          <p:nvSpPr>
            <p:cNvPr id="15" name="object 15"/>
            <p:cNvSpPr/>
            <p:nvPr/>
          </p:nvSpPr>
          <p:spPr>
            <a:xfrm>
              <a:off x="1208531" y="3895344"/>
              <a:ext cx="6547484" cy="739140"/>
            </a:xfrm>
            <a:custGeom>
              <a:avLst/>
              <a:gdLst/>
              <a:ahLst/>
              <a:cxnLst/>
              <a:rect l="l" t="t" r="r" b="b"/>
              <a:pathLst>
                <a:path w="6547484" h="739139">
                  <a:moveTo>
                    <a:pt x="0" y="123189"/>
                  </a:moveTo>
                  <a:lnTo>
                    <a:pt x="9681" y="75223"/>
                  </a:lnTo>
                  <a:lnTo>
                    <a:pt x="36082" y="36067"/>
                  </a:lnTo>
                  <a:lnTo>
                    <a:pt x="75239" y="9675"/>
                  </a:lnTo>
                  <a:lnTo>
                    <a:pt x="123190" y="0"/>
                  </a:lnTo>
                  <a:lnTo>
                    <a:pt x="6423914" y="0"/>
                  </a:lnTo>
                  <a:lnTo>
                    <a:pt x="6471880" y="9675"/>
                  </a:lnTo>
                  <a:lnTo>
                    <a:pt x="6511036" y="36067"/>
                  </a:lnTo>
                  <a:lnTo>
                    <a:pt x="6537428" y="75223"/>
                  </a:lnTo>
                  <a:lnTo>
                    <a:pt x="6547104" y="123189"/>
                  </a:lnTo>
                  <a:lnTo>
                    <a:pt x="6547104" y="615949"/>
                  </a:lnTo>
                  <a:lnTo>
                    <a:pt x="6537428" y="663916"/>
                  </a:lnTo>
                  <a:lnTo>
                    <a:pt x="6511035" y="703071"/>
                  </a:lnTo>
                  <a:lnTo>
                    <a:pt x="6471880" y="729464"/>
                  </a:lnTo>
                  <a:lnTo>
                    <a:pt x="6423914" y="739139"/>
                  </a:lnTo>
                  <a:lnTo>
                    <a:pt x="123190" y="739139"/>
                  </a:lnTo>
                  <a:lnTo>
                    <a:pt x="75239" y="729464"/>
                  </a:lnTo>
                  <a:lnTo>
                    <a:pt x="36082" y="703071"/>
                  </a:lnTo>
                  <a:lnTo>
                    <a:pt x="9681" y="663916"/>
                  </a:lnTo>
                  <a:lnTo>
                    <a:pt x="0" y="615949"/>
                  </a:lnTo>
                  <a:lnTo>
                    <a:pt x="0" y="123189"/>
                  </a:lnTo>
                  <a:close/>
                </a:path>
              </a:pathLst>
            </a:custGeom>
            <a:ln w="12700">
              <a:solidFill>
                <a:srgbClr val="FFFFFF"/>
              </a:solidFill>
            </a:ln>
          </p:spPr>
          <p:txBody>
            <a:bodyPr wrap="square" lIns="0" tIns="0" rIns="0" bIns="0" rtlCol="0"/>
            <a:lstStyle/>
            <a:p>
              <a:endParaRPr/>
            </a:p>
          </p:txBody>
        </p:sp>
      </p:grpSp>
      <p:grpSp>
        <p:nvGrpSpPr>
          <p:cNvPr id="16" name="object 16"/>
          <p:cNvGrpSpPr/>
          <p:nvPr/>
        </p:nvGrpSpPr>
        <p:grpSpPr>
          <a:xfrm>
            <a:off x="863853" y="4943602"/>
            <a:ext cx="7067550" cy="785495"/>
            <a:chOff x="863853" y="4943602"/>
            <a:chExt cx="7067550" cy="785495"/>
          </a:xfrm>
        </p:grpSpPr>
        <p:sp>
          <p:nvSpPr>
            <p:cNvPr id="17" name="object 17"/>
            <p:cNvSpPr/>
            <p:nvPr/>
          </p:nvSpPr>
          <p:spPr>
            <a:xfrm>
              <a:off x="870203" y="5218176"/>
              <a:ext cx="7054850" cy="504825"/>
            </a:xfrm>
            <a:custGeom>
              <a:avLst/>
              <a:gdLst/>
              <a:ahLst/>
              <a:cxnLst/>
              <a:rect l="l" t="t" r="r" b="b"/>
              <a:pathLst>
                <a:path w="7054850" h="504825">
                  <a:moveTo>
                    <a:pt x="0" y="504444"/>
                  </a:moveTo>
                  <a:lnTo>
                    <a:pt x="7054596" y="504444"/>
                  </a:lnTo>
                  <a:lnTo>
                    <a:pt x="7054596" y="0"/>
                  </a:lnTo>
                  <a:lnTo>
                    <a:pt x="0" y="0"/>
                  </a:lnTo>
                  <a:lnTo>
                    <a:pt x="0" y="504444"/>
                  </a:lnTo>
                  <a:close/>
                </a:path>
              </a:pathLst>
            </a:custGeom>
            <a:ln w="12700">
              <a:solidFill>
                <a:srgbClr val="B43500"/>
              </a:solidFill>
            </a:ln>
          </p:spPr>
          <p:txBody>
            <a:bodyPr wrap="square" lIns="0" tIns="0" rIns="0" bIns="0" rtlCol="0"/>
            <a:lstStyle/>
            <a:p>
              <a:endParaRPr/>
            </a:p>
          </p:txBody>
        </p:sp>
        <p:sp>
          <p:nvSpPr>
            <p:cNvPr id="18" name="object 18"/>
            <p:cNvSpPr/>
            <p:nvPr/>
          </p:nvSpPr>
          <p:spPr>
            <a:xfrm>
              <a:off x="1208531" y="4949952"/>
              <a:ext cx="4939665" cy="591820"/>
            </a:xfrm>
            <a:custGeom>
              <a:avLst/>
              <a:gdLst/>
              <a:ahLst/>
              <a:cxnLst/>
              <a:rect l="l" t="t" r="r" b="b"/>
              <a:pathLst>
                <a:path w="4939665" h="591820">
                  <a:moveTo>
                    <a:pt x="4840732" y="0"/>
                  </a:moveTo>
                  <a:lnTo>
                    <a:pt x="98552" y="0"/>
                  </a:lnTo>
                  <a:lnTo>
                    <a:pt x="60189" y="7737"/>
                  </a:lnTo>
                  <a:lnTo>
                    <a:pt x="28863" y="28844"/>
                  </a:lnTo>
                  <a:lnTo>
                    <a:pt x="7744" y="60168"/>
                  </a:lnTo>
                  <a:lnTo>
                    <a:pt x="0" y="98552"/>
                  </a:lnTo>
                  <a:lnTo>
                    <a:pt x="0" y="492760"/>
                  </a:lnTo>
                  <a:lnTo>
                    <a:pt x="7744" y="531143"/>
                  </a:lnTo>
                  <a:lnTo>
                    <a:pt x="28863" y="562467"/>
                  </a:lnTo>
                  <a:lnTo>
                    <a:pt x="60189" y="583574"/>
                  </a:lnTo>
                  <a:lnTo>
                    <a:pt x="98552" y="591312"/>
                  </a:lnTo>
                  <a:lnTo>
                    <a:pt x="4840732" y="591312"/>
                  </a:lnTo>
                  <a:lnTo>
                    <a:pt x="4879115" y="583574"/>
                  </a:lnTo>
                  <a:lnTo>
                    <a:pt x="4910439" y="562467"/>
                  </a:lnTo>
                  <a:lnTo>
                    <a:pt x="4931546" y="531143"/>
                  </a:lnTo>
                  <a:lnTo>
                    <a:pt x="4939283" y="492760"/>
                  </a:lnTo>
                  <a:lnTo>
                    <a:pt x="4939283" y="98552"/>
                  </a:lnTo>
                  <a:lnTo>
                    <a:pt x="4931546" y="60168"/>
                  </a:lnTo>
                  <a:lnTo>
                    <a:pt x="4910439" y="28844"/>
                  </a:lnTo>
                  <a:lnTo>
                    <a:pt x="4879115" y="7737"/>
                  </a:lnTo>
                  <a:lnTo>
                    <a:pt x="4840732" y="0"/>
                  </a:lnTo>
                  <a:close/>
                </a:path>
              </a:pathLst>
            </a:custGeom>
            <a:solidFill>
              <a:srgbClr val="B43500"/>
            </a:solidFill>
          </p:spPr>
          <p:txBody>
            <a:bodyPr wrap="square" lIns="0" tIns="0" rIns="0" bIns="0" rtlCol="0"/>
            <a:lstStyle/>
            <a:p>
              <a:endParaRPr/>
            </a:p>
          </p:txBody>
        </p:sp>
        <p:sp>
          <p:nvSpPr>
            <p:cNvPr id="19" name="object 19"/>
            <p:cNvSpPr/>
            <p:nvPr/>
          </p:nvSpPr>
          <p:spPr>
            <a:xfrm>
              <a:off x="1208531" y="4949952"/>
              <a:ext cx="4939665" cy="591820"/>
            </a:xfrm>
            <a:custGeom>
              <a:avLst/>
              <a:gdLst/>
              <a:ahLst/>
              <a:cxnLst/>
              <a:rect l="l" t="t" r="r" b="b"/>
              <a:pathLst>
                <a:path w="4939665" h="591820">
                  <a:moveTo>
                    <a:pt x="0" y="98552"/>
                  </a:moveTo>
                  <a:lnTo>
                    <a:pt x="7744" y="60168"/>
                  </a:lnTo>
                  <a:lnTo>
                    <a:pt x="28863" y="28844"/>
                  </a:lnTo>
                  <a:lnTo>
                    <a:pt x="60189" y="7737"/>
                  </a:lnTo>
                  <a:lnTo>
                    <a:pt x="98552" y="0"/>
                  </a:lnTo>
                  <a:lnTo>
                    <a:pt x="4840732" y="0"/>
                  </a:lnTo>
                  <a:lnTo>
                    <a:pt x="4879115" y="7737"/>
                  </a:lnTo>
                  <a:lnTo>
                    <a:pt x="4910439" y="28844"/>
                  </a:lnTo>
                  <a:lnTo>
                    <a:pt x="4931546" y="60168"/>
                  </a:lnTo>
                  <a:lnTo>
                    <a:pt x="4939283" y="98552"/>
                  </a:lnTo>
                  <a:lnTo>
                    <a:pt x="4939283" y="492760"/>
                  </a:lnTo>
                  <a:lnTo>
                    <a:pt x="4931546" y="531143"/>
                  </a:lnTo>
                  <a:lnTo>
                    <a:pt x="4910439" y="562467"/>
                  </a:lnTo>
                  <a:lnTo>
                    <a:pt x="4879115" y="583574"/>
                  </a:lnTo>
                  <a:lnTo>
                    <a:pt x="4840732" y="591312"/>
                  </a:lnTo>
                  <a:lnTo>
                    <a:pt x="98552" y="591312"/>
                  </a:lnTo>
                  <a:lnTo>
                    <a:pt x="60189" y="583574"/>
                  </a:lnTo>
                  <a:lnTo>
                    <a:pt x="28863" y="562467"/>
                  </a:lnTo>
                  <a:lnTo>
                    <a:pt x="7744" y="531143"/>
                  </a:lnTo>
                  <a:lnTo>
                    <a:pt x="0" y="492760"/>
                  </a:lnTo>
                  <a:lnTo>
                    <a:pt x="0" y="98552"/>
                  </a:lnTo>
                  <a:close/>
                </a:path>
              </a:pathLst>
            </a:custGeom>
            <a:ln w="12699">
              <a:solidFill>
                <a:srgbClr val="FFFFFF"/>
              </a:solidFill>
            </a:ln>
          </p:spPr>
          <p:txBody>
            <a:bodyPr wrap="square" lIns="0" tIns="0" rIns="0" bIns="0" rtlCol="0"/>
            <a:lstStyle/>
            <a:p>
              <a:endParaRPr/>
            </a:p>
          </p:txBody>
        </p:sp>
      </p:grpSp>
      <p:sp>
        <p:nvSpPr>
          <p:cNvPr id="20" name="object 20"/>
          <p:cNvSpPr txBox="1"/>
          <p:nvPr/>
        </p:nvSpPr>
        <p:spPr>
          <a:xfrm>
            <a:off x="1412239" y="3974972"/>
            <a:ext cx="6012815" cy="1399540"/>
          </a:xfrm>
          <a:prstGeom prst="rect">
            <a:avLst/>
          </a:prstGeom>
        </p:spPr>
        <p:txBody>
          <a:bodyPr vert="horz" wrap="square" lIns="0" tIns="12700" rIns="0" bIns="0" rtlCol="0">
            <a:spAutoFit/>
          </a:bodyPr>
          <a:lstStyle/>
          <a:p>
            <a:pPr marL="19050">
              <a:lnSpc>
                <a:spcPts val="2014"/>
              </a:lnSpc>
              <a:spcBef>
                <a:spcPts val="100"/>
              </a:spcBef>
            </a:pPr>
            <a:r>
              <a:rPr sz="1800" b="1" dirty="0">
                <a:solidFill>
                  <a:srgbClr val="FFFFFF"/>
                </a:solidFill>
                <a:latin typeface="Arial"/>
                <a:cs typeface="Arial"/>
              </a:rPr>
              <a:t>CURSOS</a:t>
            </a:r>
            <a:r>
              <a:rPr sz="1800" b="1" spc="-50" dirty="0">
                <a:solidFill>
                  <a:srgbClr val="FFFFFF"/>
                </a:solidFill>
                <a:latin typeface="Arial"/>
                <a:cs typeface="Arial"/>
              </a:rPr>
              <a:t> </a:t>
            </a:r>
            <a:r>
              <a:rPr sz="1800" b="1" spc="-10" dirty="0">
                <a:solidFill>
                  <a:srgbClr val="FFFFFF"/>
                </a:solidFill>
                <a:latin typeface="Arial"/>
                <a:cs typeface="Arial"/>
              </a:rPr>
              <a:t>SABATINOS </a:t>
            </a:r>
            <a:r>
              <a:rPr sz="1800" b="1" spc="-50" dirty="0">
                <a:solidFill>
                  <a:srgbClr val="FFFFFF"/>
                </a:solidFill>
                <a:latin typeface="Arial"/>
                <a:cs typeface="Arial"/>
              </a:rPr>
              <a:t>PARA</a:t>
            </a:r>
            <a:r>
              <a:rPr sz="1800" b="1" spc="-75" dirty="0">
                <a:solidFill>
                  <a:srgbClr val="FFFFFF"/>
                </a:solidFill>
                <a:latin typeface="Arial"/>
                <a:cs typeface="Arial"/>
              </a:rPr>
              <a:t> </a:t>
            </a:r>
            <a:r>
              <a:rPr sz="1800" b="1" dirty="0">
                <a:solidFill>
                  <a:srgbClr val="FFFFFF"/>
                </a:solidFill>
                <a:latin typeface="Arial"/>
                <a:cs typeface="Arial"/>
              </a:rPr>
              <a:t>EL</a:t>
            </a:r>
            <a:r>
              <a:rPr sz="1800" b="1" spc="-80" dirty="0">
                <a:solidFill>
                  <a:srgbClr val="FFFFFF"/>
                </a:solidFill>
                <a:latin typeface="Arial"/>
                <a:cs typeface="Arial"/>
              </a:rPr>
              <a:t> </a:t>
            </a:r>
            <a:r>
              <a:rPr sz="1800" b="1" spc="-10" dirty="0">
                <a:solidFill>
                  <a:srgbClr val="FFFFFF"/>
                </a:solidFill>
                <a:latin typeface="Arial"/>
                <a:cs typeface="Arial"/>
              </a:rPr>
              <a:t>REFORZAMIENTO </a:t>
            </a:r>
            <a:r>
              <a:rPr sz="1800" b="1" spc="-25" dirty="0">
                <a:solidFill>
                  <a:srgbClr val="FFFFFF"/>
                </a:solidFill>
                <a:latin typeface="Arial"/>
                <a:cs typeface="Arial"/>
              </a:rPr>
              <a:t>DEL</a:t>
            </a:r>
            <a:endParaRPr sz="1800">
              <a:latin typeface="Arial"/>
              <a:cs typeface="Arial"/>
            </a:endParaRPr>
          </a:p>
          <a:p>
            <a:pPr marL="19050">
              <a:lnSpc>
                <a:spcPts val="2014"/>
              </a:lnSpc>
            </a:pPr>
            <a:r>
              <a:rPr sz="1800" b="1" dirty="0">
                <a:solidFill>
                  <a:srgbClr val="FFFFFF"/>
                </a:solidFill>
                <a:latin typeface="Arial"/>
                <a:cs typeface="Arial"/>
              </a:rPr>
              <a:t>IDIOMA</a:t>
            </a:r>
            <a:r>
              <a:rPr sz="1800" b="1" spc="-75" dirty="0">
                <a:solidFill>
                  <a:srgbClr val="FFFFFF"/>
                </a:solidFill>
                <a:latin typeface="Arial"/>
                <a:cs typeface="Arial"/>
              </a:rPr>
              <a:t> </a:t>
            </a:r>
            <a:r>
              <a:rPr sz="1800" b="1" spc="-10" dirty="0">
                <a:solidFill>
                  <a:srgbClr val="FFFFFF"/>
                </a:solidFill>
                <a:latin typeface="Arial"/>
                <a:cs typeface="Arial"/>
              </a:rPr>
              <a:t>INGLÉS</a:t>
            </a:r>
            <a:endParaRPr sz="1800">
              <a:latin typeface="Arial"/>
              <a:cs typeface="Arial"/>
            </a:endParaRPr>
          </a:p>
          <a:p>
            <a:pPr>
              <a:lnSpc>
                <a:spcPct val="100000"/>
              </a:lnSpc>
            </a:pPr>
            <a:endParaRPr sz="1800">
              <a:latin typeface="Arial"/>
              <a:cs typeface="Arial"/>
            </a:endParaRPr>
          </a:p>
          <a:p>
            <a:pPr>
              <a:lnSpc>
                <a:spcPct val="100000"/>
              </a:lnSpc>
              <a:spcBef>
                <a:spcPts val="484"/>
              </a:spcBef>
            </a:pPr>
            <a:endParaRPr sz="1800">
              <a:latin typeface="Arial"/>
              <a:cs typeface="Arial"/>
            </a:endParaRPr>
          </a:p>
          <a:p>
            <a:pPr marL="12700">
              <a:lnSpc>
                <a:spcPct val="100000"/>
              </a:lnSpc>
            </a:pPr>
            <a:r>
              <a:rPr sz="1800" b="1" dirty="0">
                <a:solidFill>
                  <a:srgbClr val="FFFFFF"/>
                </a:solidFill>
                <a:latin typeface="Arial"/>
                <a:cs typeface="Arial"/>
              </a:rPr>
              <a:t>APOYO</a:t>
            </a:r>
            <a:r>
              <a:rPr sz="1800" b="1" spc="-20" dirty="0">
                <a:solidFill>
                  <a:srgbClr val="FFFFFF"/>
                </a:solidFill>
                <a:latin typeface="Arial"/>
                <a:cs typeface="Arial"/>
              </a:rPr>
              <a:t> </a:t>
            </a:r>
            <a:r>
              <a:rPr sz="1800" b="1" spc="-10" dirty="0">
                <a:solidFill>
                  <a:srgbClr val="FFFFFF"/>
                </a:solidFill>
                <a:latin typeface="Arial"/>
                <a:cs typeface="Arial"/>
              </a:rPr>
              <a:t>SOCIOEMOCIONAL</a:t>
            </a:r>
            <a:endParaRPr sz="1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a:spLocks noGrp="1"/>
          </p:cNvSpPr>
          <p:nvPr>
            <p:ph type="title"/>
          </p:nvPr>
        </p:nvSpPr>
        <p:spPr>
          <a:xfrm>
            <a:off x="1143000" y="631723"/>
            <a:ext cx="7028942" cy="741305"/>
          </a:xfrm>
          <a:prstGeom prst="rect">
            <a:avLst/>
          </a:prstGeom>
        </p:spPr>
        <p:txBody>
          <a:bodyPr vert="horz" wrap="square" lIns="0" tIns="124536" rIns="0" bIns="0" rtlCol="0">
            <a:spAutoFit/>
          </a:bodyPr>
          <a:lstStyle/>
          <a:p>
            <a:pPr marL="23495" algn="ctr">
              <a:lnSpc>
                <a:spcPct val="100000"/>
              </a:lnSpc>
              <a:spcBef>
                <a:spcPts val="100"/>
              </a:spcBef>
            </a:pPr>
            <a:r>
              <a:rPr lang="es-ES" sz="2000" dirty="0">
                <a:solidFill>
                  <a:srgbClr val="049D89"/>
                </a:solidFill>
                <a:latin typeface="Arial"/>
                <a:cs typeface="Arial"/>
              </a:rPr>
              <a:t>PRESENTACIÓN DE ESTADÍAS DE TÉCNICO SUPERIOR UNIVERSITARIO</a:t>
            </a:r>
            <a:endParaRPr sz="2000" dirty="0">
              <a:solidFill>
                <a:srgbClr val="049D89"/>
              </a:solidFill>
              <a:latin typeface="Arial"/>
              <a:cs typeface="Arial"/>
            </a:endParaRPr>
          </a:p>
        </p:txBody>
      </p:sp>
      <p:grpSp>
        <p:nvGrpSpPr>
          <p:cNvPr id="10" name="Grupo 9">
            <a:extLst>
              <a:ext uri="{FF2B5EF4-FFF2-40B4-BE49-F238E27FC236}">
                <a16:creationId xmlns:a16="http://schemas.microsoft.com/office/drawing/2014/main" id="{A655E9DF-C6F0-4540-BF10-33B71523F519}"/>
              </a:ext>
            </a:extLst>
          </p:cNvPr>
          <p:cNvGrpSpPr/>
          <p:nvPr/>
        </p:nvGrpSpPr>
        <p:grpSpPr>
          <a:xfrm>
            <a:off x="492733" y="2140652"/>
            <a:ext cx="4079267" cy="3719695"/>
            <a:chOff x="492733" y="2140652"/>
            <a:chExt cx="4079267" cy="3719695"/>
          </a:xfrm>
        </p:grpSpPr>
        <p:pic>
          <p:nvPicPr>
            <p:cNvPr id="24" name="Imagen 23">
              <a:extLst>
                <a:ext uri="{FF2B5EF4-FFF2-40B4-BE49-F238E27FC236}">
                  <a16:creationId xmlns:a16="http://schemas.microsoft.com/office/drawing/2014/main" id="{3F5A296E-DAD0-4264-BA40-F0F490244789}"/>
                </a:ext>
              </a:extLst>
            </p:cNvPr>
            <p:cNvPicPr>
              <a:picLocks noChangeAspect="1"/>
            </p:cNvPicPr>
            <p:nvPr/>
          </p:nvPicPr>
          <p:blipFill rotWithShape="1">
            <a:blip r:embed="rId2"/>
            <a:srcRect t="5649" b="7718"/>
            <a:stretch/>
          </p:blipFill>
          <p:spPr>
            <a:xfrm>
              <a:off x="523872" y="2140652"/>
              <a:ext cx="1976888" cy="1821747"/>
            </a:xfrm>
            <a:prstGeom prst="rect">
              <a:avLst/>
            </a:prstGeom>
            <a:ln w="57150">
              <a:solidFill>
                <a:srgbClr val="049D89"/>
              </a:solidFill>
            </a:ln>
          </p:spPr>
        </p:pic>
        <p:pic>
          <p:nvPicPr>
            <p:cNvPr id="25" name="Imagen 24">
              <a:extLst>
                <a:ext uri="{FF2B5EF4-FFF2-40B4-BE49-F238E27FC236}">
                  <a16:creationId xmlns:a16="http://schemas.microsoft.com/office/drawing/2014/main" id="{C6446DC4-E68A-4DB2-A151-444C13E5D946}"/>
                </a:ext>
              </a:extLst>
            </p:cNvPr>
            <p:cNvPicPr>
              <a:picLocks noChangeAspect="1"/>
            </p:cNvPicPr>
            <p:nvPr/>
          </p:nvPicPr>
          <p:blipFill>
            <a:blip r:embed="rId3"/>
            <a:stretch>
              <a:fillRect/>
            </a:stretch>
          </p:blipFill>
          <p:spPr>
            <a:xfrm>
              <a:off x="492733" y="4038600"/>
              <a:ext cx="2008027" cy="1821747"/>
            </a:xfrm>
            <a:prstGeom prst="rect">
              <a:avLst/>
            </a:prstGeom>
            <a:ln w="57150">
              <a:solidFill>
                <a:srgbClr val="049D89"/>
              </a:solidFill>
            </a:ln>
          </p:spPr>
        </p:pic>
        <p:pic>
          <p:nvPicPr>
            <p:cNvPr id="26" name="Imagen 25">
              <a:extLst>
                <a:ext uri="{FF2B5EF4-FFF2-40B4-BE49-F238E27FC236}">
                  <a16:creationId xmlns:a16="http://schemas.microsoft.com/office/drawing/2014/main" id="{82CF569D-B077-4FC6-B098-BC776C0AC981}"/>
                </a:ext>
              </a:extLst>
            </p:cNvPr>
            <p:cNvPicPr>
              <a:picLocks noChangeAspect="1"/>
            </p:cNvPicPr>
            <p:nvPr/>
          </p:nvPicPr>
          <p:blipFill>
            <a:blip r:embed="rId4"/>
            <a:stretch>
              <a:fillRect/>
            </a:stretch>
          </p:blipFill>
          <p:spPr>
            <a:xfrm>
              <a:off x="2563973" y="2140652"/>
              <a:ext cx="2008027" cy="1821747"/>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27" name="Imagen 26">
              <a:extLst>
                <a:ext uri="{FF2B5EF4-FFF2-40B4-BE49-F238E27FC236}">
                  <a16:creationId xmlns:a16="http://schemas.microsoft.com/office/drawing/2014/main" id="{937BE6E3-52BB-4446-9835-5B7A1F5B4D8A}"/>
                </a:ext>
              </a:extLst>
            </p:cNvPr>
            <p:cNvPicPr>
              <a:picLocks noChangeAspect="1"/>
            </p:cNvPicPr>
            <p:nvPr/>
          </p:nvPicPr>
          <p:blipFill>
            <a:blip r:embed="rId5"/>
            <a:stretch>
              <a:fillRect/>
            </a:stretch>
          </p:blipFill>
          <p:spPr>
            <a:xfrm>
              <a:off x="2563973" y="4038600"/>
              <a:ext cx="2008027" cy="1821747"/>
            </a:xfrm>
            <a:prstGeom prst="rect">
              <a:avLst/>
            </a:prstGeom>
            <a:ln w="57150">
              <a:solidFill>
                <a:srgbClr val="049D89"/>
              </a:solidFill>
            </a:ln>
          </p:spPr>
        </p:pic>
      </p:grpSp>
      <p:sp>
        <p:nvSpPr>
          <p:cNvPr id="9" name="Rectangle 1">
            <a:extLst>
              <a:ext uri="{FF2B5EF4-FFF2-40B4-BE49-F238E27FC236}">
                <a16:creationId xmlns:a16="http://schemas.microsoft.com/office/drawing/2014/main" id="{9C306923-C0FA-46B3-8A21-B57A85006564}"/>
              </a:ext>
            </a:extLst>
          </p:cNvPr>
          <p:cNvSpPr>
            <a:spLocks noChangeArrowheads="1"/>
          </p:cNvSpPr>
          <p:nvPr/>
        </p:nvSpPr>
        <p:spPr bwMode="auto">
          <a:xfrm>
            <a:off x="4975515" y="1757749"/>
            <a:ext cx="364461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MX" altLang="es-MX" b="1" i="0" u="none" strike="noStrike" cap="none" normalizeH="0" baseline="0" dirty="0">
                <a:ln>
                  <a:noFill/>
                </a:ln>
                <a:solidFill>
                  <a:schemeClr val="tx1"/>
                </a:solidFill>
                <a:effectLst/>
                <a:latin typeface="Arial" panose="020B0604020202020204" pitchFamily="34" charset="0"/>
              </a:rPr>
              <a:t>Se llevó a cabo la presentación de estadías de alumnos de Técnico Superior Universitario (</a:t>
            </a:r>
            <a:r>
              <a:rPr kumimoji="0" lang="es-MX" altLang="es-MX" b="1" i="0" u="none" strike="noStrike" cap="none" normalizeH="0" baseline="0" dirty="0">
                <a:ln>
                  <a:noFill/>
                </a:ln>
                <a:solidFill>
                  <a:srgbClr val="049D89"/>
                </a:solidFill>
                <a:effectLst/>
                <a:latin typeface="Arial" panose="020B0604020202020204" pitchFamily="34" charset="0"/>
              </a:rPr>
              <a:t>TSU</a:t>
            </a:r>
            <a:r>
              <a:rPr kumimoji="0" lang="es-MX" altLang="es-MX" b="1" i="0" u="none" strike="noStrike" cap="none" normalizeH="0" baseline="0" dirty="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tabLst/>
            </a:pPr>
            <a:r>
              <a:rPr kumimoji="0" lang="es-MX" altLang="es-MX" b="1" i="0" u="none" strike="noStrike" cap="none" normalizeH="0" baseline="0" dirty="0">
                <a:ln>
                  <a:noFill/>
                </a:ln>
                <a:solidFill>
                  <a:schemeClr val="tx1"/>
                </a:solidFill>
                <a:effectLst/>
                <a:latin typeface="Arial" panose="020B0604020202020204" pitchFamily="34" charset="0"/>
              </a:rPr>
              <a:t>Los estudiantes expusieron proyectos y actividades desarrolladas durante su estancia profesional en empresas e instituciones. </a:t>
            </a:r>
          </a:p>
          <a:p>
            <a:pPr marL="0" marR="0" lvl="0" indent="0" algn="just" defTabSz="914400" rtl="0" eaLnBrk="0" fontAlgn="base" latinLnBrk="0" hangingPunct="0">
              <a:lnSpc>
                <a:spcPct val="100000"/>
              </a:lnSpc>
              <a:spcBef>
                <a:spcPct val="0"/>
              </a:spcBef>
              <a:spcAft>
                <a:spcPct val="0"/>
              </a:spcAft>
              <a:buClrTx/>
              <a:buSzTx/>
              <a:tabLst/>
            </a:pPr>
            <a:r>
              <a:rPr kumimoji="0" lang="es-MX" altLang="es-MX" b="1" i="0" u="none" strike="noStrike" cap="none" normalizeH="0" baseline="0" dirty="0">
                <a:ln>
                  <a:noFill/>
                </a:ln>
                <a:solidFill>
                  <a:schemeClr val="tx1"/>
                </a:solidFill>
                <a:effectLst/>
                <a:latin typeface="Arial" panose="020B0604020202020204" pitchFamily="34" charset="0"/>
              </a:rPr>
              <a:t>La actividad permitió evaluar competencias profesionales, conocimientos y habilidades adquiridas. Estas actividades fortalecen la vinculación universidad–sector productivo y consolidan la formación profesional de los estudiantes.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24400" y="1750479"/>
            <a:ext cx="4136390" cy="4167808"/>
          </a:xfrm>
          <a:prstGeom prst="rect">
            <a:avLst/>
          </a:prstGeom>
        </p:spPr>
        <p:txBody>
          <a:bodyPr vert="horz" wrap="square" lIns="0" tIns="12700" rIns="0" bIns="0" rtlCol="0">
            <a:spAutoFit/>
          </a:bodyPr>
          <a:lstStyle/>
          <a:p>
            <a:pPr marL="12700" algn="just">
              <a:lnSpc>
                <a:spcPct val="100000"/>
              </a:lnSpc>
              <a:spcBef>
                <a:spcPts val="100"/>
              </a:spcBef>
            </a:pPr>
            <a:r>
              <a:rPr lang="es-ES" b="1" dirty="0">
                <a:latin typeface="Arial" panose="020B0604020202020204" pitchFamily="34" charset="0"/>
                <a:cs typeface="Arial" panose="020B0604020202020204" pitchFamily="34" charset="0"/>
              </a:rPr>
              <a:t>Durante el cuatrimestre se implementó la dinámica “Friyay”, llevada a cabo todos los viernes, con el propósito de fomentar la comunicación en inglés dentro de la comunidad universitaria. A través de esta actividad, estudiantes, docentes y personal administrativo interactuaron utilizando únicamente el idioma inglés durante un día a la semana, fortaleciendo así la práctica y el desarrollo de competencias comunicativas, así como el fortalecimiento del modelo educativo BIS de nuestra universidad.</a:t>
            </a:r>
            <a:endParaRPr sz="1800" b="1" dirty="0">
              <a:latin typeface="Arial" panose="020B0604020202020204" pitchFamily="34" charset="0"/>
              <a:cs typeface="Arial" panose="020B0604020202020204" pitchFamily="34" charset="0"/>
            </a:endParaRPr>
          </a:p>
        </p:txBody>
      </p:sp>
      <p:sp>
        <p:nvSpPr>
          <p:cNvPr id="23" name="object 23"/>
          <p:cNvSpPr txBox="1">
            <a:spLocks noGrp="1"/>
          </p:cNvSpPr>
          <p:nvPr>
            <p:ph type="title"/>
          </p:nvPr>
        </p:nvSpPr>
        <p:spPr>
          <a:xfrm>
            <a:off x="3762629" y="722948"/>
            <a:ext cx="1618742" cy="433529"/>
          </a:xfrm>
          <a:prstGeom prst="rect">
            <a:avLst/>
          </a:prstGeom>
        </p:spPr>
        <p:txBody>
          <a:bodyPr vert="horz" wrap="square" lIns="0" tIns="124536" rIns="0" bIns="0" rtlCol="0">
            <a:spAutoFit/>
          </a:bodyPr>
          <a:lstStyle/>
          <a:p>
            <a:pPr marL="23495" algn="ctr">
              <a:lnSpc>
                <a:spcPct val="100000"/>
              </a:lnSpc>
              <a:spcBef>
                <a:spcPts val="100"/>
              </a:spcBef>
            </a:pPr>
            <a:r>
              <a:rPr lang="es-ES" sz="2000" dirty="0">
                <a:solidFill>
                  <a:srgbClr val="049D89"/>
                </a:solidFill>
                <a:latin typeface="Arial"/>
                <a:cs typeface="Arial"/>
              </a:rPr>
              <a:t>“FRIYAY”</a:t>
            </a:r>
            <a:endParaRPr sz="2000" dirty="0">
              <a:solidFill>
                <a:srgbClr val="049D89"/>
              </a:solidFill>
              <a:latin typeface="Arial"/>
              <a:cs typeface="Arial"/>
            </a:endParaRPr>
          </a:p>
        </p:txBody>
      </p:sp>
      <p:pic>
        <p:nvPicPr>
          <p:cNvPr id="9" name="Imagen 8">
            <a:extLst>
              <a:ext uri="{FF2B5EF4-FFF2-40B4-BE49-F238E27FC236}">
                <a16:creationId xmlns:a16="http://schemas.microsoft.com/office/drawing/2014/main" id="{FFE95C60-B5FF-48BC-A153-2FA75AD17DE6}"/>
              </a:ext>
            </a:extLst>
          </p:cNvPr>
          <p:cNvPicPr>
            <a:picLocks noChangeAspect="1"/>
          </p:cNvPicPr>
          <p:nvPr/>
        </p:nvPicPr>
        <p:blipFill>
          <a:blip r:embed="rId2"/>
          <a:stretch>
            <a:fillRect/>
          </a:stretch>
        </p:blipFill>
        <p:spPr>
          <a:xfrm>
            <a:off x="685800" y="2133600"/>
            <a:ext cx="3395662" cy="3205162"/>
          </a:xfrm>
          <a:prstGeom prst="rect">
            <a:avLst/>
          </a:prstGeom>
          <a:ln w="57150" cap="sq">
            <a:solidFill>
              <a:srgbClr val="049D8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52991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953000" y="1614546"/>
            <a:ext cx="3837958" cy="4444807"/>
          </a:xfrm>
          <a:prstGeom prst="rect">
            <a:avLst/>
          </a:prstGeom>
        </p:spPr>
        <p:txBody>
          <a:bodyPr vert="horz" wrap="square" lIns="0" tIns="12700" rIns="0" bIns="0" rtlCol="0">
            <a:spAutoFit/>
          </a:bodyPr>
          <a:lstStyle/>
          <a:p>
            <a:pPr marL="12700" algn="just">
              <a:lnSpc>
                <a:spcPct val="100000"/>
              </a:lnSpc>
              <a:spcBef>
                <a:spcPts val="100"/>
              </a:spcBef>
            </a:pPr>
            <a:r>
              <a:rPr lang="es-ES" b="1" dirty="0">
                <a:latin typeface="Arial" panose="020B0604020202020204" pitchFamily="34" charset="0"/>
                <a:cs typeface="Arial" panose="020B0604020202020204" pitchFamily="34" charset="0"/>
              </a:rPr>
              <a:t>Con motivo de la celebración del Día del Amor y la Amistad, se llevó a cabo el evento “A Capella Contest”, en el cual participaron estudiantes de todas las carreras de la universidad. La actividad se caracterizó por la interpretación de canciones en inglés en modalidad a capella, fomentando la creatividad, el trabajo en equipo y la práctica del idioma inglés. Asimismo, este evento fortaleció la integración estudiantil y promovió el desarrollo de habilidades comunicativas y artísticas dentro del modelo educativo BIS.</a:t>
            </a:r>
            <a:endParaRPr sz="1600" b="1" dirty="0">
              <a:solidFill>
                <a:schemeClr val="accent2">
                  <a:lumMod val="75000"/>
                </a:schemeClr>
              </a:solidFill>
              <a:latin typeface="Arial" panose="020B0604020202020204" pitchFamily="34" charset="0"/>
              <a:cs typeface="Arial" panose="020B0604020202020204" pitchFamily="34" charset="0"/>
            </a:endParaRPr>
          </a:p>
        </p:txBody>
      </p:sp>
      <p:sp>
        <p:nvSpPr>
          <p:cNvPr id="23" name="object 23"/>
          <p:cNvSpPr txBox="1">
            <a:spLocks noGrp="1"/>
          </p:cNvSpPr>
          <p:nvPr>
            <p:ph type="title"/>
          </p:nvPr>
        </p:nvSpPr>
        <p:spPr>
          <a:xfrm>
            <a:off x="2944720" y="783407"/>
            <a:ext cx="3254559" cy="433529"/>
          </a:xfrm>
          <a:prstGeom prst="rect">
            <a:avLst/>
          </a:prstGeom>
        </p:spPr>
        <p:txBody>
          <a:bodyPr vert="horz" wrap="square" lIns="0" tIns="124536" rIns="0" bIns="0" rtlCol="0">
            <a:spAutoFit/>
          </a:bodyPr>
          <a:lstStyle/>
          <a:p>
            <a:pPr marL="23495" algn="ctr">
              <a:lnSpc>
                <a:spcPct val="100000"/>
              </a:lnSpc>
              <a:spcBef>
                <a:spcPts val="100"/>
              </a:spcBef>
            </a:pPr>
            <a:r>
              <a:rPr lang="es-ES" sz="2000" dirty="0">
                <a:solidFill>
                  <a:srgbClr val="049D89"/>
                </a:solidFill>
                <a:latin typeface="Arial"/>
                <a:cs typeface="Arial"/>
              </a:rPr>
              <a:t>A CAPELLA CONTEST</a:t>
            </a:r>
            <a:endParaRPr sz="2000" dirty="0">
              <a:solidFill>
                <a:srgbClr val="049D89"/>
              </a:solidFill>
              <a:latin typeface="Arial"/>
              <a:cs typeface="Arial"/>
            </a:endParaRPr>
          </a:p>
        </p:txBody>
      </p:sp>
      <p:grpSp>
        <p:nvGrpSpPr>
          <p:cNvPr id="30" name="Grupo 29">
            <a:extLst>
              <a:ext uri="{FF2B5EF4-FFF2-40B4-BE49-F238E27FC236}">
                <a16:creationId xmlns:a16="http://schemas.microsoft.com/office/drawing/2014/main" id="{78AC7CBB-0467-4FC1-A9F2-F74C8E4B3C30}"/>
              </a:ext>
            </a:extLst>
          </p:cNvPr>
          <p:cNvGrpSpPr/>
          <p:nvPr/>
        </p:nvGrpSpPr>
        <p:grpSpPr>
          <a:xfrm>
            <a:off x="228600" y="2057400"/>
            <a:ext cx="4455218" cy="3509031"/>
            <a:chOff x="244291" y="2133600"/>
            <a:chExt cx="4455218" cy="3509031"/>
          </a:xfrm>
        </p:grpSpPr>
        <p:pic>
          <p:nvPicPr>
            <p:cNvPr id="24" name="Imagen 23">
              <a:extLst>
                <a:ext uri="{FF2B5EF4-FFF2-40B4-BE49-F238E27FC236}">
                  <a16:creationId xmlns:a16="http://schemas.microsoft.com/office/drawing/2014/main" id="{770F426D-BACF-49E6-868F-75C82DDC3FC0}"/>
                </a:ext>
              </a:extLst>
            </p:cNvPr>
            <p:cNvPicPr>
              <a:picLocks noChangeAspect="1"/>
            </p:cNvPicPr>
            <p:nvPr/>
          </p:nvPicPr>
          <p:blipFill rotWithShape="1">
            <a:blip r:embed="rId2"/>
            <a:srcRect l="6335" r="1064" b="5724"/>
            <a:stretch/>
          </p:blipFill>
          <p:spPr>
            <a:xfrm>
              <a:off x="244291" y="3913150"/>
              <a:ext cx="2286001" cy="1695450"/>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25" name="Imagen 24">
              <a:extLst>
                <a:ext uri="{FF2B5EF4-FFF2-40B4-BE49-F238E27FC236}">
                  <a16:creationId xmlns:a16="http://schemas.microsoft.com/office/drawing/2014/main" id="{DB3357B2-9193-45F2-A9B5-2FC266FFE914}"/>
                </a:ext>
              </a:extLst>
            </p:cNvPr>
            <p:cNvPicPr>
              <a:picLocks noChangeAspect="1"/>
            </p:cNvPicPr>
            <p:nvPr/>
          </p:nvPicPr>
          <p:blipFill rotWithShape="1">
            <a:blip r:embed="rId3"/>
            <a:srcRect r="6353"/>
            <a:stretch/>
          </p:blipFill>
          <p:spPr>
            <a:xfrm>
              <a:off x="244291" y="2133600"/>
              <a:ext cx="2286001" cy="1624114"/>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27" name="Imagen 26">
              <a:extLst>
                <a:ext uri="{FF2B5EF4-FFF2-40B4-BE49-F238E27FC236}">
                  <a16:creationId xmlns:a16="http://schemas.microsoft.com/office/drawing/2014/main" id="{C1521191-042F-4688-A24B-04AC130DF9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802" y="2133600"/>
              <a:ext cx="2030707" cy="1630532"/>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29" name="Imagen 28">
              <a:extLst>
                <a:ext uri="{FF2B5EF4-FFF2-40B4-BE49-F238E27FC236}">
                  <a16:creationId xmlns:a16="http://schemas.microsoft.com/office/drawing/2014/main" id="{4B08C427-682B-4069-879D-4D858CF147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8801" y="3913150"/>
              <a:ext cx="2030707" cy="1729481"/>
            </a:xfrm>
            <a:prstGeom prst="rect">
              <a:avLst/>
            </a:prstGeom>
            <a:ln w="57150" cap="sq">
              <a:solidFill>
                <a:srgbClr val="049D89"/>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391316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754" y="697230"/>
            <a:ext cx="520573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NUEVOS</a:t>
            </a:r>
            <a:r>
              <a:rPr sz="2000" spc="-45" dirty="0">
                <a:latin typeface="Arial"/>
                <a:cs typeface="Arial"/>
              </a:rPr>
              <a:t> </a:t>
            </a:r>
            <a:r>
              <a:rPr sz="2000" dirty="0">
                <a:latin typeface="Arial"/>
                <a:cs typeface="Arial"/>
              </a:rPr>
              <a:t>PROGRAMAS</a:t>
            </a:r>
            <a:r>
              <a:rPr sz="2000" spc="-65" dirty="0">
                <a:latin typeface="Arial"/>
                <a:cs typeface="Arial"/>
              </a:rPr>
              <a:t> </a:t>
            </a:r>
            <a:r>
              <a:rPr sz="2000" spc="-20" dirty="0">
                <a:latin typeface="Arial"/>
                <a:cs typeface="Arial"/>
              </a:rPr>
              <a:t>EDUCATIVOS</a:t>
            </a:r>
            <a:r>
              <a:rPr sz="2000" spc="-50" dirty="0">
                <a:latin typeface="Arial"/>
                <a:cs typeface="Arial"/>
              </a:rPr>
              <a:t> </a:t>
            </a:r>
            <a:r>
              <a:rPr sz="2000" spc="-20" dirty="0">
                <a:latin typeface="Arial"/>
                <a:cs typeface="Arial"/>
              </a:rPr>
              <a:t>2024</a:t>
            </a:r>
            <a:endParaRPr sz="2000" dirty="0">
              <a:latin typeface="Arial"/>
              <a:cs typeface="Arial"/>
            </a:endParaRPr>
          </a:p>
        </p:txBody>
      </p:sp>
      <p:grpSp>
        <p:nvGrpSpPr>
          <p:cNvPr id="3" name="object 3"/>
          <p:cNvGrpSpPr/>
          <p:nvPr/>
        </p:nvGrpSpPr>
        <p:grpSpPr>
          <a:xfrm>
            <a:off x="1284732" y="1642872"/>
            <a:ext cx="419100" cy="1287780"/>
            <a:chOff x="1284732" y="1642872"/>
            <a:chExt cx="419100" cy="1287780"/>
          </a:xfrm>
        </p:grpSpPr>
        <p:pic>
          <p:nvPicPr>
            <p:cNvPr id="4" name="object 4"/>
            <p:cNvPicPr/>
            <p:nvPr/>
          </p:nvPicPr>
          <p:blipFill>
            <a:blip r:embed="rId2" cstate="print"/>
            <a:stretch>
              <a:fillRect/>
            </a:stretch>
          </p:blipFill>
          <p:spPr>
            <a:xfrm>
              <a:off x="1284732" y="1642872"/>
              <a:ext cx="405383" cy="406908"/>
            </a:xfrm>
            <a:prstGeom prst="rect">
              <a:avLst/>
            </a:prstGeom>
          </p:spPr>
        </p:pic>
        <p:pic>
          <p:nvPicPr>
            <p:cNvPr id="5" name="object 5"/>
            <p:cNvPicPr/>
            <p:nvPr/>
          </p:nvPicPr>
          <p:blipFill>
            <a:blip r:embed="rId3" cstate="print"/>
            <a:stretch>
              <a:fillRect/>
            </a:stretch>
          </p:blipFill>
          <p:spPr>
            <a:xfrm>
              <a:off x="1298448" y="2078736"/>
              <a:ext cx="405384" cy="406908"/>
            </a:xfrm>
            <a:prstGeom prst="rect">
              <a:avLst/>
            </a:prstGeom>
          </p:spPr>
        </p:pic>
        <p:pic>
          <p:nvPicPr>
            <p:cNvPr id="6" name="object 6"/>
            <p:cNvPicPr/>
            <p:nvPr/>
          </p:nvPicPr>
          <p:blipFill>
            <a:blip r:embed="rId4" cstate="print"/>
            <a:stretch>
              <a:fillRect/>
            </a:stretch>
          </p:blipFill>
          <p:spPr>
            <a:xfrm>
              <a:off x="1289304" y="2525268"/>
              <a:ext cx="405384" cy="405384"/>
            </a:xfrm>
            <a:prstGeom prst="rect">
              <a:avLst/>
            </a:prstGeom>
          </p:spPr>
        </p:pic>
      </p:grpSp>
      <p:pic>
        <p:nvPicPr>
          <p:cNvPr id="7" name="object 7"/>
          <p:cNvPicPr/>
          <p:nvPr/>
        </p:nvPicPr>
        <p:blipFill>
          <a:blip r:embed="rId5" cstate="print"/>
          <a:stretch>
            <a:fillRect/>
          </a:stretch>
        </p:blipFill>
        <p:spPr>
          <a:xfrm>
            <a:off x="1298447" y="2996183"/>
            <a:ext cx="405384" cy="405384"/>
          </a:xfrm>
          <a:prstGeom prst="rect">
            <a:avLst/>
          </a:prstGeom>
        </p:spPr>
      </p:pic>
      <p:pic>
        <p:nvPicPr>
          <p:cNvPr id="8" name="object 8"/>
          <p:cNvPicPr/>
          <p:nvPr/>
        </p:nvPicPr>
        <p:blipFill>
          <a:blip r:embed="rId6" cstate="print"/>
          <a:stretch>
            <a:fillRect/>
          </a:stretch>
        </p:blipFill>
        <p:spPr>
          <a:xfrm>
            <a:off x="1312163" y="3532632"/>
            <a:ext cx="391668" cy="391667"/>
          </a:xfrm>
          <a:prstGeom prst="rect">
            <a:avLst/>
          </a:prstGeom>
        </p:spPr>
      </p:pic>
      <p:pic>
        <p:nvPicPr>
          <p:cNvPr id="9" name="object 9"/>
          <p:cNvPicPr/>
          <p:nvPr/>
        </p:nvPicPr>
        <p:blipFill>
          <a:blip r:embed="rId7" cstate="print"/>
          <a:stretch>
            <a:fillRect/>
          </a:stretch>
        </p:blipFill>
        <p:spPr>
          <a:xfrm>
            <a:off x="1315211" y="3986784"/>
            <a:ext cx="345948" cy="345948"/>
          </a:xfrm>
          <a:prstGeom prst="rect">
            <a:avLst/>
          </a:prstGeom>
        </p:spPr>
      </p:pic>
      <p:sp>
        <p:nvSpPr>
          <p:cNvPr id="10" name="object 10"/>
          <p:cNvSpPr txBox="1"/>
          <p:nvPr/>
        </p:nvSpPr>
        <p:spPr>
          <a:xfrm>
            <a:off x="848664" y="1108709"/>
            <a:ext cx="6966584" cy="5365750"/>
          </a:xfrm>
          <a:prstGeom prst="rect">
            <a:avLst/>
          </a:prstGeom>
        </p:spPr>
        <p:txBody>
          <a:bodyPr vert="horz" wrap="square" lIns="0" tIns="13335" rIns="0" bIns="0" rtlCol="0">
            <a:spAutoFit/>
          </a:bodyPr>
          <a:lstStyle/>
          <a:p>
            <a:pPr marL="12700">
              <a:lnSpc>
                <a:spcPct val="100000"/>
              </a:lnSpc>
              <a:spcBef>
                <a:spcPts val="105"/>
              </a:spcBef>
            </a:pPr>
            <a:r>
              <a:rPr sz="1400" b="1" dirty="0">
                <a:latin typeface="Arial"/>
                <a:cs typeface="Arial"/>
              </a:rPr>
              <a:t>Universidad</a:t>
            </a:r>
            <a:r>
              <a:rPr sz="1400" b="1" spc="-35" dirty="0">
                <a:latin typeface="Arial"/>
                <a:cs typeface="Arial"/>
              </a:rPr>
              <a:t> </a:t>
            </a:r>
            <a:r>
              <a:rPr sz="1400" b="1" spc="-20" dirty="0">
                <a:latin typeface="Arial"/>
                <a:cs typeface="Arial"/>
              </a:rPr>
              <a:t>Tecnológica</a:t>
            </a:r>
            <a:r>
              <a:rPr sz="1400" b="1" spc="-40" dirty="0">
                <a:latin typeface="Arial"/>
                <a:cs typeface="Arial"/>
              </a:rPr>
              <a:t> </a:t>
            </a:r>
            <a:r>
              <a:rPr sz="1400" b="1" dirty="0">
                <a:latin typeface="Arial"/>
                <a:cs typeface="Arial"/>
              </a:rPr>
              <a:t>de</a:t>
            </a:r>
            <a:r>
              <a:rPr sz="1400" b="1" spc="-10" dirty="0">
                <a:latin typeface="Arial"/>
                <a:cs typeface="Arial"/>
              </a:rPr>
              <a:t> Guaymas</a:t>
            </a:r>
            <a:endParaRPr sz="1400">
              <a:latin typeface="Arial"/>
              <a:cs typeface="Arial"/>
            </a:endParaRPr>
          </a:p>
          <a:p>
            <a:pPr marL="12700">
              <a:lnSpc>
                <a:spcPct val="100000"/>
              </a:lnSpc>
            </a:pPr>
            <a:r>
              <a:rPr sz="1400" b="1" dirty="0">
                <a:latin typeface="Arial"/>
                <a:cs typeface="Arial"/>
              </a:rPr>
              <a:t>Programas</a:t>
            </a:r>
            <a:r>
              <a:rPr sz="1400" b="1" spc="-50" dirty="0">
                <a:latin typeface="Arial"/>
                <a:cs typeface="Arial"/>
              </a:rPr>
              <a:t> </a:t>
            </a:r>
            <a:r>
              <a:rPr sz="1400" b="1" dirty="0">
                <a:latin typeface="Arial"/>
                <a:cs typeface="Arial"/>
              </a:rPr>
              <a:t>Educativos</a:t>
            </a:r>
            <a:r>
              <a:rPr sz="1400" b="1" spc="-55" dirty="0">
                <a:latin typeface="Arial"/>
                <a:cs typeface="Arial"/>
              </a:rPr>
              <a:t> </a:t>
            </a:r>
            <a:r>
              <a:rPr sz="1400" b="1" dirty="0">
                <a:latin typeface="Arial"/>
                <a:cs typeface="Arial"/>
              </a:rPr>
              <a:t>del</a:t>
            </a:r>
            <a:r>
              <a:rPr sz="1400" b="1" spc="-40" dirty="0">
                <a:latin typeface="Arial"/>
                <a:cs typeface="Arial"/>
              </a:rPr>
              <a:t> </a:t>
            </a:r>
            <a:r>
              <a:rPr sz="1400" b="1" dirty="0">
                <a:latin typeface="Arial"/>
                <a:cs typeface="Arial"/>
              </a:rPr>
              <a:t>nivel</a:t>
            </a:r>
            <a:r>
              <a:rPr sz="1400" b="1" spc="-40" dirty="0">
                <a:latin typeface="Arial"/>
                <a:cs typeface="Arial"/>
              </a:rPr>
              <a:t> </a:t>
            </a:r>
            <a:r>
              <a:rPr sz="1400" b="1" dirty="0">
                <a:latin typeface="Arial"/>
                <a:cs typeface="Arial"/>
              </a:rPr>
              <a:t>Técnico</a:t>
            </a:r>
            <a:r>
              <a:rPr sz="1400" b="1" spc="-75" dirty="0">
                <a:latin typeface="Arial"/>
                <a:cs typeface="Arial"/>
              </a:rPr>
              <a:t> </a:t>
            </a:r>
            <a:r>
              <a:rPr sz="1400" b="1" dirty="0">
                <a:latin typeface="Arial"/>
                <a:cs typeface="Arial"/>
              </a:rPr>
              <a:t>Superior</a:t>
            </a:r>
            <a:r>
              <a:rPr sz="1400" b="1" spc="-40" dirty="0">
                <a:latin typeface="Arial"/>
                <a:cs typeface="Arial"/>
              </a:rPr>
              <a:t> </a:t>
            </a:r>
            <a:r>
              <a:rPr sz="1400" b="1" dirty="0">
                <a:latin typeface="Arial"/>
                <a:cs typeface="Arial"/>
              </a:rPr>
              <a:t>Universitario</a:t>
            </a:r>
            <a:r>
              <a:rPr sz="1400" b="1" spc="-75" dirty="0">
                <a:latin typeface="Arial"/>
                <a:cs typeface="Arial"/>
              </a:rPr>
              <a:t> </a:t>
            </a:r>
            <a:r>
              <a:rPr sz="1400" b="1" spc="-20" dirty="0">
                <a:latin typeface="Arial"/>
                <a:cs typeface="Arial"/>
              </a:rPr>
              <a:t>(T.S.U.)</a:t>
            </a:r>
            <a:r>
              <a:rPr sz="1400" b="1" spc="-65" dirty="0">
                <a:latin typeface="Arial"/>
                <a:cs typeface="Arial"/>
              </a:rPr>
              <a:t> </a:t>
            </a:r>
            <a:r>
              <a:rPr sz="1400" b="1" spc="-10" dirty="0">
                <a:latin typeface="Arial"/>
                <a:cs typeface="Arial"/>
              </a:rPr>
              <a:t>ofertados:</a:t>
            </a:r>
            <a:endParaRPr sz="1400">
              <a:latin typeface="Arial"/>
              <a:cs typeface="Arial"/>
            </a:endParaRPr>
          </a:p>
          <a:p>
            <a:pPr>
              <a:lnSpc>
                <a:spcPct val="100000"/>
              </a:lnSpc>
              <a:spcBef>
                <a:spcPts val="20"/>
              </a:spcBef>
            </a:pPr>
            <a:endParaRPr sz="1400">
              <a:latin typeface="Arial"/>
              <a:cs typeface="Arial"/>
            </a:endParaRPr>
          </a:p>
          <a:p>
            <a:pPr marL="920750">
              <a:lnSpc>
                <a:spcPct val="100000"/>
              </a:lnSpc>
            </a:pPr>
            <a:r>
              <a:rPr sz="1200" spc="-20" dirty="0">
                <a:latin typeface="Arial MT"/>
                <a:cs typeface="Arial MT"/>
              </a:rPr>
              <a:t>T.S.U.</a:t>
            </a:r>
            <a:r>
              <a:rPr sz="1200" spc="-30" dirty="0">
                <a:latin typeface="Arial MT"/>
                <a:cs typeface="Arial MT"/>
              </a:rPr>
              <a:t> </a:t>
            </a:r>
            <a:r>
              <a:rPr sz="1200" dirty="0">
                <a:latin typeface="Arial MT"/>
                <a:cs typeface="Arial MT"/>
              </a:rPr>
              <a:t>en</a:t>
            </a:r>
            <a:r>
              <a:rPr sz="1200" spc="-25" dirty="0">
                <a:latin typeface="Arial MT"/>
                <a:cs typeface="Arial MT"/>
              </a:rPr>
              <a:t> </a:t>
            </a:r>
            <a:r>
              <a:rPr sz="1200" dirty="0">
                <a:latin typeface="Arial MT"/>
                <a:cs typeface="Arial MT"/>
              </a:rPr>
              <a:t>Emprendimiento,</a:t>
            </a:r>
            <a:r>
              <a:rPr sz="1200" spc="-50" dirty="0">
                <a:latin typeface="Arial MT"/>
                <a:cs typeface="Arial MT"/>
              </a:rPr>
              <a:t> </a:t>
            </a:r>
            <a:r>
              <a:rPr sz="1200" dirty="0">
                <a:latin typeface="Arial MT"/>
                <a:cs typeface="Arial MT"/>
              </a:rPr>
              <a:t>Formulación</a:t>
            </a:r>
            <a:r>
              <a:rPr sz="1200" spc="-55" dirty="0">
                <a:latin typeface="Arial MT"/>
                <a:cs typeface="Arial MT"/>
              </a:rPr>
              <a:t> </a:t>
            </a:r>
            <a:r>
              <a:rPr sz="1200" dirty="0">
                <a:latin typeface="Arial MT"/>
                <a:cs typeface="Arial MT"/>
              </a:rPr>
              <a:t>y</a:t>
            </a:r>
            <a:r>
              <a:rPr sz="1200" spc="-20" dirty="0">
                <a:latin typeface="Arial MT"/>
                <a:cs typeface="Arial MT"/>
              </a:rPr>
              <a:t> </a:t>
            </a:r>
            <a:r>
              <a:rPr sz="1200" dirty="0">
                <a:latin typeface="Arial MT"/>
                <a:cs typeface="Arial MT"/>
              </a:rPr>
              <a:t>Evaluación</a:t>
            </a:r>
            <a:r>
              <a:rPr sz="1200" spc="-40" dirty="0">
                <a:latin typeface="Arial MT"/>
                <a:cs typeface="Arial MT"/>
              </a:rPr>
              <a:t> </a:t>
            </a:r>
            <a:r>
              <a:rPr sz="1200" dirty="0">
                <a:latin typeface="Arial MT"/>
                <a:cs typeface="Arial MT"/>
              </a:rPr>
              <a:t>de</a:t>
            </a:r>
            <a:r>
              <a:rPr sz="1200" spc="-30" dirty="0">
                <a:latin typeface="Arial MT"/>
                <a:cs typeface="Arial MT"/>
              </a:rPr>
              <a:t> </a:t>
            </a:r>
            <a:r>
              <a:rPr sz="1200" spc="-10" dirty="0">
                <a:latin typeface="Arial MT"/>
                <a:cs typeface="Arial MT"/>
              </a:rPr>
              <a:t>Proyectos</a:t>
            </a:r>
            <a:endParaRPr sz="1200">
              <a:latin typeface="Arial MT"/>
              <a:cs typeface="Arial MT"/>
            </a:endParaRPr>
          </a:p>
          <a:p>
            <a:pPr>
              <a:lnSpc>
                <a:spcPct val="100000"/>
              </a:lnSpc>
              <a:spcBef>
                <a:spcPts val="780"/>
              </a:spcBef>
            </a:pPr>
            <a:endParaRPr sz="1200">
              <a:latin typeface="Arial MT"/>
              <a:cs typeface="Arial MT"/>
            </a:endParaRPr>
          </a:p>
          <a:p>
            <a:pPr marL="920750">
              <a:lnSpc>
                <a:spcPct val="100000"/>
              </a:lnSpc>
            </a:pPr>
            <a:r>
              <a:rPr sz="1200" spc="-20" dirty="0">
                <a:latin typeface="Arial MT"/>
                <a:cs typeface="Arial MT"/>
              </a:rPr>
              <a:t>T.S.U,</a:t>
            </a:r>
            <a:r>
              <a:rPr sz="1200" spc="-15" dirty="0">
                <a:latin typeface="Arial MT"/>
                <a:cs typeface="Arial MT"/>
              </a:rPr>
              <a:t> </a:t>
            </a:r>
            <a:r>
              <a:rPr sz="1200" dirty="0">
                <a:latin typeface="Arial MT"/>
                <a:cs typeface="Arial MT"/>
              </a:rPr>
              <a:t>en</a:t>
            </a:r>
            <a:r>
              <a:rPr sz="1200" spc="-15" dirty="0">
                <a:latin typeface="Arial MT"/>
                <a:cs typeface="Arial MT"/>
              </a:rPr>
              <a:t> </a:t>
            </a:r>
            <a:r>
              <a:rPr sz="1200" dirty="0">
                <a:latin typeface="Arial MT"/>
                <a:cs typeface="Arial MT"/>
              </a:rPr>
              <a:t>Gestión</a:t>
            </a:r>
            <a:r>
              <a:rPr sz="1200" spc="-20" dirty="0">
                <a:latin typeface="Arial MT"/>
                <a:cs typeface="Arial MT"/>
              </a:rPr>
              <a:t> </a:t>
            </a:r>
            <a:r>
              <a:rPr sz="1200" dirty="0">
                <a:latin typeface="Arial MT"/>
                <a:cs typeface="Arial MT"/>
              </a:rPr>
              <a:t>de</a:t>
            </a:r>
            <a:r>
              <a:rPr sz="1200" spc="-25" dirty="0">
                <a:latin typeface="Arial MT"/>
                <a:cs typeface="Arial MT"/>
              </a:rPr>
              <a:t> </a:t>
            </a:r>
            <a:r>
              <a:rPr sz="1200" dirty="0">
                <a:latin typeface="Arial MT"/>
                <a:cs typeface="Arial MT"/>
              </a:rPr>
              <a:t>Capital</a:t>
            </a:r>
            <a:r>
              <a:rPr sz="1200" spc="-25" dirty="0">
                <a:latin typeface="Arial MT"/>
                <a:cs typeface="Arial MT"/>
              </a:rPr>
              <a:t> </a:t>
            </a:r>
            <a:r>
              <a:rPr sz="1200" spc="-10" dirty="0">
                <a:latin typeface="Arial MT"/>
                <a:cs typeface="Arial MT"/>
              </a:rPr>
              <a:t>Humano</a:t>
            </a:r>
            <a:endParaRPr sz="1200">
              <a:latin typeface="Arial MT"/>
              <a:cs typeface="Arial MT"/>
            </a:endParaRPr>
          </a:p>
          <a:p>
            <a:pPr>
              <a:lnSpc>
                <a:spcPct val="100000"/>
              </a:lnSpc>
              <a:spcBef>
                <a:spcPts val="780"/>
              </a:spcBef>
            </a:pPr>
            <a:endParaRPr sz="1200">
              <a:latin typeface="Arial MT"/>
              <a:cs typeface="Arial MT"/>
            </a:endParaRPr>
          </a:p>
          <a:p>
            <a:pPr marL="920750">
              <a:lnSpc>
                <a:spcPct val="100000"/>
              </a:lnSpc>
            </a:pPr>
            <a:r>
              <a:rPr sz="1200" spc="-20" dirty="0">
                <a:latin typeface="Arial MT"/>
                <a:cs typeface="Arial MT"/>
              </a:rPr>
              <a:t>T.S.U.</a:t>
            </a:r>
            <a:r>
              <a:rPr sz="1200" spc="10" dirty="0">
                <a:latin typeface="Arial MT"/>
                <a:cs typeface="Arial MT"/>
              </a:rPr>
              <a:t> </a:t>
            </a:r>
            <a:r>
              <a:rPr sz="1200" dirty="0">
                <a:latin typeface="Arial MT"/>
                <a:cs typeface="Arial MT"/>
              </a:rPr>
              <a:t>en</a:t>
            </a:r>
            <a:r>
              <a:rPr sz="1200" spc="10" dirty="0">
                <a:latin typeface="Arial MT"/>
                <a:cs typeface="Arial MT"/>
              </a:rPr>
              <a:t> </a:t>
            </a:r>
            <a:r>
              <a:rPr sz="1200" spc="-10" dirty="0">
                <a:latin typeface="Arial MT"/>
                <a:cs typeface="Arial MT"/>
              </a:rPr>
              <a:t>Manufactura</a:t>
            </a:r>
            <a:r>
              <a:rPr sz="1200" spc="-90" dirty="0">
                <a:latin typeface="Arial MT"/>
                <a:cs typeface="Arial MT"/>
              </a:rPr>
              <a:t> </a:t>
            </a:r>
            <a:r>
              <a:rPr sz="1200" spc="-10" dirty="0">
                <a:latin typeface="Arial MT"/>
                <a:cs typeface="Arial MT"/>
              </a:rPr>
              <a:t>Aeronáutica</a:t>
            </a:r>
            <a:endParaRPr sz="1200">
              <a:latin typeface="Arial MT"/>
              <a:cs typeface="Arial MT"/>
            </a:endParaRPr>
          </a:p>
          <a:p>
            <a:pPr>
              <a:lnSpc>
                <a:spcPct val="100000"/>
              </a:lnSpc>
              <a:spcBef>
                <a:spcPts val="780"/>
              </a:spcBef>
            </a:pPr>
            <a:endParaRPr sz="1200">
              <a:latin typeface="Arial MT"/>
              <a:cs typeface="Arial MT"/>
            </a:endParaRPr>
          </a:p>
          <a:p>
            <a:pPr marL="920750">
              <a:lnSpc>
                <a:spcPct val="100000"/>
              </a:lnSpc>
              <a:spcBef>
                <a:spcPts val="5"/>
              </a:spcBef>
            </a:pPr>
            <a:r>
              <a:rPr sz="1200" spc="-20" dirty="0">
                <a:latin typeface="Arial MT"/>
                <a:cs typeface="Arial MT"/>
              </a:rPr>
              <a:t>T.S.U.</a:t>
            </a:r>
            <a:r>
              <a:rPr sz="1200" spc="-25" dirty="0">
                <a:latin typeface="Arial MT"/>
                <a:cs typeface="Arial MT"/>
              </a:rPr>
              <a:t> </a:t>
            </a:r>
            <a:r>
              <a:rPr sz="1200" dirty="0">
                <a:latin typeface="Arial MT"/>
                <a:cs typeface="Arial MT"/>
              </a:rPr>
              <a:t>en</a:t>
            </a:r>
            <a:r>
              <a:rPr sz="1200" spc="-20" dirty="0">
                <a:latin typeface="Arial MT"/>
                <a:cs typeface="Arial MT"/>
              </a:rPr>
              <a:t> </a:t>
            </a:r>
            <a:r>
              <a:rPr sz="1200" dirty="0">
                <a:latin typeface="Arial MT"/>
                <a:cs typeface="Arial MT"/>
              </a:rPr>
              <a:t>Procesos</a:t>
            </a:r>
            <a:r>
              <a:rPr sz="1200" spc="-35" dirty="0">
                <a:latin typeface="Arial MT"/>
                <a:cs typeface="Arial MT"/>
              </a:rPr>
              <a:t> </a:t>
            </a:r>
            <a:r>
              <a:rPr sz="1200" spc="-10" dirty="0">
                <a:latin typeface="Arial MT"/>
                <a:cs typeface="Arial MT"/>
              </a:rPr>
              <a:t>Productivos</a:t>
            </a:r>
            <a:endParaRPr sz="1200">
              <a:latin typeface="Arial MT"/>
              <a:cs typeface="Arial MT"/>
            </a:endParaRPr>
          </a:p>
          <a:p>
            <a:pPr>
              <a:lnSpc>
                <a:spcPct val="100000"/>
              </a:lnSpc>
              <a:spcBef>
                <a:spcPts val="775"/>
              </a:spcBef>
            </a:pPr>
            <a:endParaRPr sz="1200">
              <a:latin typeface="Arial MT"/>
              <a:cs typeface="Arial MT"/>
            </a:endParaRPr>
          </a:p>
          <a:p>
            <a:pPr marL="920750">
              <a:lnSpc>
                <a:spcPct val="100000"/>
              </a:lnSpc>
              <a:spcBef>
                <a:spcPts val="5"/>
              </a:spcBef>
            </a:pPr>
            <a:r>
              <a:rPr sz="1200" spc="-20" dirty="0">
                <a:latin typeface="Arial MT"/>
                <a:cs typeface="Arial MT"/>
              </a:rPr>
              <a:t>T.S.U.</a:t>
            </a:r>
            <a:r>
              <a:rPr sz="1200" spc="-45" dirty="0">
                <a:latin typeface="Arial MT"/>
                <a:cs typeface="Arial MT"/>
              </a:rPr>
              <a:t> </a:t>
            </a:r>
            <a:r>
              <a:rPr sz="1200" dirty="0">
                <a:latin typeface="Arial MT"/>
                <a:cs typeface="Arial MT"/>
              </a:rPr>
              <a:t>en</a:t>
            </a:r>
            <a:r>
              <a:rPr sz="1200" spc="-80" dirty="0">
                <a:latin typeface="Arial MT"/>
                <a:cs typeface="Arial MT"/>
              </a:rPr>
              <a:t> </a:t>
            </a:r>
            <a:r>
              <a:rPr sz="1200" spc="-10" dirty="0">
                <a:latin typeface="Arial MT"/>
                <a:cs typeface="Arial MT"/>
              </a:rPr>
              <a:t>Automatización</a:t>
            </a:r>
            <a:endParaRPr sz="1200">
              <a:latin typeface="Arial MT"/>
              <a:cs typeface="Arial MT"/>
            </a:endParaRPr>
          </a:p>
          <a:p>
            <a:pPr>
              <a:lnSpc>
                <a:spcPct val="100000"/>
              </a:lnSpc>
              <a:spcBef>
                <a:spcPts val="775"/>
              </a:spcBef>
            </a:pPr>
            <a:endParaRPr sz="1200">
              <a:latin typeface="Arial MT"/>
              <a:cs typeface="Arial MT"/>
            </a:endParaRPr>
          </a:p>
          <a:p>
            <a:pPr marL="920750">
              <a:lnSpc>
                <a:spcPct val="100000"/>
              </a:lnSpc>
              <a:spcBef>
                <a:spcPts val="5"/>
              </a:spcBef>
            </a:pPr>
            <a:r>
              <a:rPr sz="1200" spc="-20" dirty="0">
                <a:latin typeface="Arial MT"/>
                <a:cs typeface="Arial MT"/>
              </a:rPr>
              <a:t>T.S.U</a:t>
            </a:r>
            <a:r>
              <a:rPr sz="1200" spc="-35" dirty="0">
                <a:latin typeface="Arial MT"/>
                <a:cs typeface="Arial MT"/>
              </a:rPr>
              <a:t> </a:t>
            </a:r>
            <a:r>
              <a:rPr sz="1200" dirty="0">
                <a:latin typeface="Arial MT"/>
                <a:cs typeface="Arial MT"/>
              </a:rPr>
              <a:t>en</a:t>
            </a:r>
            <a:r>
              <a:rPr sz="1200" spc="-25" dirty="0">
                <a:latin typeface="Arial MT"/>
                <a:cs typeface="Arial MT"/>
              </a:rPr>
              <a:t> </a:t>
            </a:r>
            <a:r>
              <a:rPr sz="1200" spc="-10" dirty="0">
                <a:latin typeface="Arial MT"/>
                <a:cs typeface="Arial MT"/>
              </a:rPr>
              <a:t>Robótica</a:t>
            </a:r>
            <a:endParaRPr sz="1200">
              <a:latin typeface="Arial MT"/>
              <a:cs typeface="Arial MT"/>
            </a:endParaRPr>
          </a:p>
          <a:p>
            <a:pPr>
              <a:lnSpc>
                <a:spcPct val="100000"/>
              </a:lnSpc>
              <a:spcBef>
                <a:spcPts val="409"/>
              </a:spcBef>
            </a:pPr>
            <a:endParaRPr sz="1200">
              <a:latin typeface="Arial MT"/>
              <a:cs typeface="Arial MT"/>
            </a:endParaRPr>
          </a:p>
          <a:p>
            <a:pPr marL="12700">
              <a:lnSpc>
                <a:spcPct val="100000"/>
              </a:lnSpc>
            </a:pPr>
            <a:r>
              <a:rPr sz="1400" b="1" dirty="0">
                <a:latin typeface="Arial"/>
                <a:cs typeface="Arial"/>
              </a:rPr>
              <a:t>Programas</a:t>
            </a:r>
            <a:r>
              <a:rPr sz="1400" b="1" spc="-25" dirty="0">
                <a:latin typeface="Arial"/>
                <a:cs typeface="Arial"/>
              </a:rPr>
              <a:t> </a:t>
            </a:r>
            <a:r>
              <a:rPr sz="1400" b="1" dirty="0">
                <a:latin typeface="Arial"/>
                <a:cs typeface="Arial"/>
              </a:rPr>
              <a:t>Educativos</a:t>
            </a:r>
            <a:r>
              <a:rPr sz="1400" b="1" spc="-35" dirty="0">
                <a:latin typeface="Arial"/>
                <a:cs typeface="Arial"/>
              </a:rPr>
              <a:t> </a:t>
            </a:r>
            <a:r>
              <a:rPr sz="1400" b="1" dirty="0">
                <a:latin typeface="Arial"/>
                <a:cs typeface="Arial"/>
              </a:rPr>
              <a:t>del</a:t>
            </a:r>
            <a:r>
              <a:rPr sz="1400" b="1" spc="-20" dirty="0">
                <a:latin typeface="Arial"/>
                <a:cs typeface="Arial"/>
              </a:rPr>
              <a:t> </a:t>
            </a:r>
            <a:r>
              <a:rPr sz="1400" b="1" dirty="0">
                <a:latin typeface="Arial"/>
                <a:cs typeface="Arial"/>
              </a:rPr>
              <a:t>nivel</a:t>
            </a:r>
            <a:r>
              <a:rPr sz="1400" b="1" spc="-20" dirty="0">
                <a:latin typeface="Arial"/>
                <a:cs typeface="Arial"/>
              </a:rPr>
              <a:t> </a:t>
            </a:r>
            <a:r>
              <a:rPr sz="1400" b="1" spc="-10" dirty="0">
                <a:latin typeface="Arial"/>
                <a:cs typeface="Arial"/>
              </a:rPr>
              <a:t>Licenciatura</a:t>
            </a:r>
            <a:r>
              <a:rPr sz="1400" b="1" spc="-45" dirty="0">
                <a:latin typeface="Arial"/>
                <a:cs typeface="Arial"/>
              </a:rPr>
              <a:t> </a:t>
            </a:r>
            <a:r>
              <a:rPr sz="1400" b="1" spc="-10" dirty="0">
                <a:latin typeface="Arial"/>
                <a:cs typeface="Arial"/>
              </a:rPr>
              <a:t>(Continuidad</a:t>
            </a:r>
            <a:r>
              <a:rPr sz="1400" b="1" spc="-55" dirty="0">
                <a:latin typeface="Arial"/>
                <a:cs typeface="Arial"/>
              </a:rPr>
              <a:t> </a:t>
            </a:r>
            <a:r>
              <a:rPr sz="1400" b="1" dirty="0">
                <a:latin typeface="Arial"/>
                <a:cs typeface="Arial"/>
              </a:rPr>
              <a:t>de</a:t>
            </a:r>
            <a:r>
              <a:rPr sz="1400" b="1" spc="-15" dirty="0">
                <a:latin typeface="Arial"/>
                <a:cs typeface="Arial"/>
              </a:rPr>
              <a:t> </a:t>
            </a:r>
            <a:r>
              <a:rPr sz="1400" b="1" dirty="0">
                <a:latin typeface="Arial"/>
                <a:cs typeface="Arial"/>
              </a:rPr>
              <a:t>Estudios)</a:t>
            </a:r>
            <a:r>
              <a:rPr sz="1400" b="1" spc="-50" dirty="0">
                <a:latin typeface="Arial"/>
                <a:cs typeface="Arial"/>
              </a:rPr>
              <a:t> </a:t>
            </a:r>
            <a:r>
              <a:rPr sz="1400" b="1" spc="-10" dirty="0">
                <a:latin typeface="Arial"/>
                <a:cs typeface="Arial"/>
              </a:rPr>
              <a:t>ofertados:</a:t>
            </a:r>
            <a:endParaRPr sz="1400">
              <a:latin typeface="Arial"/>
              <a:cs typeface="Arial"/>
            </a:endParaRPr>
          </a:p>
          <a:p>
            <a:pPr marL="947419" marR="3391535">
              <a:lnSpc>
                <a:spcPts val="3600"/>
              </a:lnSpc>
              <a:spcBef>
                <a:spcPts val="215"/>
              </a:spcBef>
            </a:pPr>
            <a:r>
              <a:rPr sz="1200" dirty="0">
                <a:latin typeface="Arial MT"/>
                <a:cs typeface="Arial MT"/>
              </a:rPr>
              <a:t>Licenciatura</a:t>
            </a:r>
            <a:r>
              <a:rPr sz="1200" spc="-25" dirty="0">
                <a:latin typeface="Arial MT"/>
                <a:cs typeface="Arial MT"/>
              </a:rPr>
              <a:t> </a:t>
            </a:r>
            <a:r>
              <a:rPr sz="1200" dirty="0">
                <a:latin typeface="Arial MT"/>
                <a:cs typeface="Arial MT"/>
              </a:rPr>
              <a:t>en</a:t>
            </a:r>
            <a:r>
              <a:rPr sz="1200" spc="-50" dirty="0">
                <a:latin typeface="Arial MT"/>
                <a:cs typeface="Arial MT"/>
              </a:rPr>
              <a:t> </a:t>
            </a:r>
            <a:r>
              <a:rPr sz="1200" dirty="0">
                <a:latin typeface="Arial MT"/>
                <a:cs typeface="Arial MT"/>
              </a:rPr>
              <a:t>Ingeniería</a:t>
            </a:r>
            <a:r>
              <a:rPr sz="1200" spc="-25" dirty="0">
                <a:latin typeface="Arial MT"/>
                <a:cs typeface="Arial MT"/>
              </a:rPr>
              <a:t> </a:t>
            </a:r>
            <a:r>
              <a:rPr sz="1200" spc="-10" dirty="0">
                <a:latin typeface="Arial MT"/>
                <a:cs typeface="Arial MT"/>
              </a:rPr>
              <a:t>Industrial </a:t>
            </a:r>
            <a:r>
              <a:rPr sz="1200" dirty="0">
                <a:latin typeface="Arial MT"/>
                <a:cs typeface="Arial MT"/>
              </a:rPr>
              <a:t>Licenciatura</a:t>
            </a:r>
            <a:r>
              <a:rPr sz="1200" spc="-25" dirty="0">
                <a:latin typeface="Arial MT"/>
                <a:cs typeface="Arial MT"/>
              </a:rPr>
              <a:t> </a:t>
            </a:r>
            <a:r>
              <a:rPr sz="1200" dirty="0">
                <a:latin typeface="Arial MT"/>
                <a:cs typeface="Arial MT"/>
              </a:rPr>
              <a:t>en</a:t>
            </a:r>
            <a:r>
              <a:rPr sz="1200" spc="-50" dirty="0">
                <a:latin typeface="Arial MT"/>
                <a:cs typeface="Arial MT"/>
              </a:rPr>
              <a:t> </a:t>
            </a:r>
            <a:r>
              <a:rPr sz="1200" dirty="0">
                <a:latin typeface="Arial MT"/>
                <a:cs typeface="Arial MT"/>
              </a:rPr>
              <a:t>Ingeniería</a:t>
            </a:r>
            <a:r>
              <a:rPr sz="1200" spc="-25" dirty="0">
                <a:latin typeface="Arial MT"/>
                <a:cs typeface="Arial MT"/>
              </a:rPr>
              <a:t> </a:t>
            </a:r>
            <a:r>
              <a:rPr sz="1200" spc="-10" dirty="0">
                <a:latin typeface="Arial MT"/>
                <a:cs typeface="Arial MT"/>
              </a:rPr>
              <a:t>Mecatrónica</a:t>
            </a:r>
            <a:endParaRPr sz="1200">
              <a:latin typeface="Arial MT"/>
              <a:cs typeface="Arial MT"/>
            </a:endParaRPr>
          </a:p>
          <a:p>
            <a:pPr marL="947419" marR="2319655">
              <a:lnSpc>
                <a:spcPts val="3600"/>
              </a:lnSpc>
            </a:pPr>
            <a:r>
              <a:rPr sz="1200" dirty="0">
                <a:latin typeface="Arial MT"/>
                <a:cs typeface="Arial MT"/>
              </a:rPr>
              <a:t>Licenciatura en</a:t>
            </a:r>
            <a:r>
              <a:rPr sz="1200" spc="-30" dirty="0">
                <a:latin typeface="Arial MT"/>
                <a:cs typeface="Arial MT"/>
              </a:rPr>
              <a:t> </a:t>
            </a:r>
            <a:r>
              <a:rPr sz="1200" spc="-10" dirty="0">
                <a:latin typeface="Arial MT"/>
                <a:cs typeface="Arial MT"/>
              </a:rPr>
              <a:t>Ingeniería</a:t>
            </a:r>
            <a:r>
              <a:rPr sz="1200" spc="-75" dirty="0">
                <a:latin typeface="Arial MT"/>
                <a:cs typeface="Arial MT"/>
              </a:rPr>
              <a:t> </a:t>
            </a:r>
            <a:r>
              <a:rPr sz="1200" dirty="0">
                <a:latin typeface="Arial MT"/>
                <a:cs typeface="Arial MT"/>
              </a:rPr>
              <a:t>Aeronáutica</a:t>
            </a:r>
            <a:r>
              <a:rPr sz="1200" spc="-30" dirty="0">
                <a:latin typeface="Arial MT"/>
                <a:cs typeface="Arial MT"/>
              </a:rPr>
              <a:t> </a:t>
            </a:r>
            <a:r>
              <a:rPr sz="1200" dirty="0">
                <a:latin typeface="Arial MT"/>
                <a:cs typeface="Arial MT"/>
              </a:rPr>
              <a:t>en </a:t>
            </a:r>
            <a:r>
              <a:rPr sz="1200" spc="-10" dirty="0">
                <a:latin typeface="Arial MT"/>
                <a:cs typeface="Arial MT"/>
              </a:rPr>
              <a:t>Manufactura </a:t>
            </a:r>
            <a:r>
              <a:rPr sz="1200" dirty="0">
                <a:latin typeface="Arial MT"/>
                <a:cs typeface="Arial MT"/>
              </a:rPr>
              <a:t>Licenciatura</a:t>
            </a:r>
            <a:r>
              <a:rPr sz="1200" spc="-15" dirty="0">
                <a:latin typeface="Arial MT"/>
                <a:cs typeface="Arial MT"/>
              </a:rPr>
              <a:t> </a:t>
            </a:r>
            <a:r>
              <a:rPr sz="1200" dirty="0">
                <a:latin typeface="Arial MT"/>
                <a:cs typeface="Arial MT"/>
              </a:rPr>
              <a:t>en</a:t>
            </a:r>
            <a:r>
              <a:rPr sz="1200" spc="-105" dirty="0">
                <a:latin typeface="Arial MT"/>
                <a:cs typeface="Arial MT"/>
              </a:rPr>
              <a:t> </a:t>
            </a:r>
            <a:r>
              <a:rPr sz="1200" spc="-10" dirty="0">
                <a:latin typeface="Arial MT"/>
                <a:cs typeface="Arial MT"/>
              </a:rPr>
              <a:t>Administración</a:t>
            </a:r>
            <a:endParaRPr sz="1200">
              <a:latin typeface="Arial MT"/>
              <a:cs typeface="Arial MT"/>
            </a:endParaRPr>
          </a:p>
        </p:txBody>
      </p:sp>
      <p:pic>
        <p:nvPicPr>
          <p:cNvPr id="11" name="object 11"/>
          <p:cNvPicPr/>
          <p:nvPr/>
        </p:nvPicPr>
        <p:blipFill>
          <a:blip r:embed="rId8" cstate="print"/>
          <a:stretch>
            <a:fillRect/>
          </a:stretch>
        </p:blipFill>
        <p:spPr>
          <a:xfrm>
            <a:off x="1328927" y="4828032"/>
            <a:ext cx="344423" cy="344424"/>
          </a:xfrm>
          <a:prstGeom prst="rect">
            <a:avLst/>
          </a:prstGeom>
        </p:spPr>
      </p:pic>
      <p:grpSp>
        <p:nvGrpSpPr>
          <p:cNvPr id="12" name="object 12"/>
          <p:cNvGrpSpPr/>
          <p:nvPr/>
        </p:nvGrpSpPr>
        <p:grpSpPr>
          <a:xfrm>
            <a:off x="1328927" y="5289803"/>
            <a:ext cx="349250" cy="734695"/>
            <a:chOff x="1328927" y="5289803"/>
            <a:chExt cx="349250" cy="734695"/>
          </a:xfrm>
        </p:grpSpPr>
        <p:pic>
          <p:nvPicPr>
            <p:cNvPr id="13" name="object 13"/>
            <p:cNvPicPr/>
            <p:nvPr/>
          </p:nvPicPr>
          <p:blipFill>
            <a:blip r:embed="rId9" cstate="print"/>
            <a:stretch>
              <a:fillRect/>
            </a:stretch>
          </p:blipFill>
          <p:spPr>
            <a:xfrm>
              <a:off x="1328927" y="5289803"/>
              <a:ext cx="344423" cy="345947"/>
            </a:xfrm>
            <a:prstGeom prst="rect">
              <a:avLst/>
            </a:prstGeom>
          </p:spPr>
        </p:pic>
        <p:pic>
          <p:nvPicPr>
            <p:cNvPr id="14" name="object 14"/>
            <p:cNvPicPr/>
            <p:nvPr/>
          </p:nvPicPr>
          <p:blipFill>
            <a:blip r:embed="rId10" cstate="print"/>
            <a:stretch>
              <a:fillRect/>
            </a:stretch>
          </p:blipFill>
          <p:spPr>
            <a:xfrm>
              <a:off x="1333499" y="5679947"/>
              <a:ext cx="344424" cy="344424"/>
            </a:xfrm>
            <a:prstGeom prst="rect">
              <a:avLst/>
            </a:prstGeom>
          </p:spPr>
        </p:pic>
      </p:grpSp>
      <p:pic>
        <p:nvPicPr>
          <p:cNvPr id="15" name="object 15"/>
          <p:cNvPicPr/>
          <p:nvPr/>
        </p:nvPicPr>
        <p:blipFill>
          <a:blip r:embed="rId11" cstate="print"/>
          <a:stretch>
            <a:fillRect/>
          </a:stretch>
        </p:blipFill>
        <p:spPr>
          <a:xfrm>
            <a:off x="1350263" y="6134100"/>
            <a:ext cx="301751" cy="3017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5117101" y="1476800"/>
            <a:ext cx="3755390" cy="5011628"/>
          </a:xfrm>
          <a:prstGeom prst="rect">
            <a:avLst/>
          </a:prstGeom>
        </p:spPr>
        <p:txBody>
          <a:bodyPr vert="horz" wrap="square" lIns="0" tIns="12700" rIns="0" bIns="0" rtlCol="0">
            <a:spAutoFit/>
          </a:bodyPr>
          <a:lstStyle/>
          <a:p>
            <a:pPr marL="12700" algn="just">
              <a:lnSpc>
                <a:spcPct val="100000"/>
              </a:lnSpc>
              <a:spcBef>
                <a:spcPts val="100"/>
              </a:spcBef>
            </a:pPr>
            <a:r>
              <a:rPr lang="es-ES" b="1" dirty="0">
                <a:latin typeface="Arial" panose="020B0604020202020204" pitchFamily="34" charset="0"/>
                <a:cs typeface="Arial" panose="020B0604020202020204" pitchFamily="34" charset="0"/>
              </a:rPr>
              <a:t>Los alumnos de la carrera de Mecatrónica realizaron la presentación de proyectos correspondientes a la materia de Procesos Industriales, en los cuales analizaron distintos procesos de empresas y llevaron a cabo su evaluación con base en la normativa aplicable. </a:t>
            </a:r>
          </a:p>
          <a:p>
            <a:pPr marL="12700" algn="just">
              <a:lnSpc>
                <a:spcPct val="100000"/>
              </a:lnSpc>
              <a:spcBef>
                <a:spcPts val="100"/>
              </a:spcBef>
            </a:pPr>
            <a:r>
              <a:rPr lang="es-ES" b="1" dirty="0">
                <a:latin typeface="Arial" panose="020B0604020202020204" pitchFamily="34" charset="0"/>
                <a:cs typeface="Arial" panose="020B0604020202020204" pitchFamily="34" charset="0"/>
              </a:rPr>
              <a:t>A través de esta actividad, los estudiantes fortalecieron sus conocimientos en análisis de procesos, normatividad y mejora continua, desarrollando competencias relacionadas con el entorno industrial y la aplicación práctica de los contenidos académicos.</a:t>
            </a:r>
            <a:endParaRPr sz="1600" b="1" dirty="0">
              <a:solidFill>
                <a:schemeClr val="accent2">
                  <a:lumMod val="75000"/>
                </a:schemeClr>
              </a:solidFill>
              <a:latin typeface="Arial" panose="020B0604020202020204" pitchFamily="34" charset="0"/>
              <a:cs typeface="Arial" panose="020B0604020202020204" pitchFamily="34" charset="0"/>
            </a:endParaRPr>
          </a:p>
        </p:txBody>
      </p:sp>
      <p:sp>
        <p:nvSpPr>
          <p:cNvPr id="23" name="object 23"/>
          <p:cNvSpPr txBox="1">
            <a:spLocks noGrp="1"/>
          </p:cNvSpPr>
          <p:nvPr>
            <p:ph type="title"/>
          </p:nvPr>
        </p:nvSpPr>
        <p:spPr>
          <a:xfrm>
            <a:off x="1866900" y="677111"/>
            <a:ext cx="5410200" cy="433529"/>
          </a:xfrm>
          <a:prstGeom prst="rect">
            <a:avLst/>
          </a:prstGeom>
        </p:spPr>
        <p:txBody>
          <a:bodyPr vert="horz" wrap="square" lIns="0" tIns="124536" rIns="0" bIns="0" rtlCol="0">
            <a:spAutoFit/>
          </a:bodyPr>
          <a:lstStyle/>
          <a:p>
            <a:pPr marL="23495" algn="ctr">
              <a:lnSpc>
                <a:spcPct val="100000"/>
              </a:lnSpc>
              <a:spcBef>
                <a:spcPts val="100"/>
              </a:spcBef>
            </a:pPr>
            <a:r>
              <a:rPr lang="es-ES" sz="2000" dirty="0">
                <a:solidFill>
                  <a:srgbClr val="049D89"/>
                </a:solidFill>
                <a:latin typeface="Arial"/>
                <a:cs typeface="Arial"/>
              </a:rPr>
              <a:t>PROYECTO DE PROCESOS INDUSTRIALES</a:t>
            </a:r>
            <a:endParaRPr sz="2000" dirty="0">
              <a:solidFill>
                <a:srgbClr val="049D89"/>
              </a:solidFill>
              <a:latin typeface="Arial"/>
              <a:cs typeface="Arial"/>
            </a:endParaRPr>
          </a:p>
        </p:txBody>
      </p:sp>
      <p:pic>
        <p:nvPicPr>
          <p:cNvPr id="25" name="Imagen 24">
            <a:extLst>
              <a:ext uri="{FF2B5EF4-FFF2-40B4-BE49-F238E27FC236}">
                <a16:creationId xmlns:a16="http://schemas.microsoft.com/office/drawing/2014/main" id="{B05CF708-E040-4608-97C8-8B13AC804D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866" y="3967818"/>
            <a:ext cx="2756134" cy="2067100"/>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27" name="Imagen 26">
            <a:extLst>
              <a:ext uri="{FF2B5EF4-FFF2-40B4-BE49-F238E27FC236}">
                <a16:creationId xmlns:a16="http://schemas.microsoft.com/office/drawing/2014/main" id="{A6AA3CEF-C7EA-44A3-9EA1-6091263C8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749743"/>
            <a:ext cx="2505796" cy="1879347"/>
          </a:xfrm>
          <a:prstGeom prst="rect">
            <a:avLst/>
          </a:prstGeom>
          <a:ln w="57150" cap="sq">
            <a:solidFill>
              <a:srgbClr val="049D8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3395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856871" y="2362200"/>
            <a:ext cx="3755390" cy="3336811"/>
          </a:xfrm>
          <a:prstGeom prst="rect">
            <a:avLst/>
          </a:prstGeom>
        </p:spPr>
        <p:txBody>
          <a:bodyPr vert="horz" wrap="square" lIns="0" tIns="12700" rIns="0" bIns="0" rtlCol="0">
            <a:spAutoFit/>
          </a:bodyPr>
          <a:lstStyle/>
          <a:p>
            <a:pPr marL="12700" algn="just">
              <a:lnSpc>
                <a:spcPct val="100000"/>
              </a:lnSpc>
              <a:spcBef>
                <a:spcPts val="100"/>
              </a:spcBef>
            </a:pPr>
            <a:r>
              <a:rPr lang="es-ES" b="1" dirty="0">
                <a:latin typeface="Arial" panose="020B0604020202020204" pitchFamily="34" charset="0"/>
                <a:cs typeface="Arial" panose="020B0604020202020204" pitchFamily="34" charset="0"/>
              </a:rPr>
              <a:t>Se participó en la Feria Mexicana de Ciencias e Ingenierías brindando apoyo como staff durante el desarrollo del evento, colaborando en la organización y atención de las distintas actividades realizadas. Asimismo, el maestro Carlos Soto participó como juez calificador, contribuyendo en la evaluación de los proyectos presentados dentro de la feria.</a:t>
            </a:r>
            <a:endParaRPr sz="1600" b="1" dirty="0">
              <a:solidFill>
                <a:schemeClr val="accent2">
                  <a:lumMod val="75000"/>
                </a:schemeClr>
              </a:solidFill>
              <a:latin typeface="Arial" panose="020B0604020202020204" pitchFamily="34" charset="0"/>
              <a:cs typeface="Arial" panose="020B0604020202020204" pitchFamily="34" charset="0"/>
            </a:endParaRPr>
          </a:p>
        </p:txBody>
      </p:sp>
      <p:sp>
        <p:nvSpPr>
          <p:cNvPr id="23" name="object 23"/>
          <p:cNvSpPr txBox="1">
            <a:spLocks noGrp="1"/>
          </p:cNvSpPr>
          <p:nvPr>
            <p:ph type="title"/>
          </p:nvPr>
        </p:nvSpPr>
        <p:spPr>
          <a:xfrm>
            <a:off x="342900" y="762000"/>
            <a:ext cx="8458200" cy="925971"/>
          </a:xfrm>
          <a:prstGeom prst="rect">
            <a:avLst/>
          </a:prstGeom>
        </p:spPr>
        <p:txBody>
          <a:bodyPr vert="horz" wrap="square" lIns="0" tIns="124536" rIns="0" bIns="0" rtlCol="0">
            <a:spAutoFit/>
          </a:bodyPr>
          <a:lstStyle/>
          <a:p>
            <a:pPr marL="23495" algn="ctr">
              <a:lnSpc>
                <a:spcPct val="100000"/>
              </a:lnSpc>
              <a:spcBef>
                <a:spcPts val="100"/>
              </a:spcBef>
            </a:pPr>
            <a:r>
              <a:rPr lang="es-ES" sz="2000" dirty="0">
                <a:solidFill>
                  <a:srgbClr val="049D89"/>
                </a:solidFill>
                <a:latin typeface="Arial"/>
                <a:cs typeface="Arial"/>
              </a:rPr>
              <a:t>PARTICIPACIÓN FEMECI </a:t>
            </a:r>
            <a:br>
              <a:rPr lang="es-ES" sz="2000" dirty="0">
                <a:solidFill>
                  <a:srgbClr val="049D89"/>
                </a:solidFill>
                <a:latin typeface="Arial"/>
                <a:cs typeface="Arial"/>
              </a:rPr>
            </a:br>
            <a:r>
              <a:rPr lang="es-ES" sz="2000" dirty="0">
                <a:solidFill>
                  <a:srgbClr val="049D89"/>
                </a:solidFill>
                <a:latin typeface="Arial"/>
                <a:cs typeface="Arial"/>
              </a:rPr>
              <a:t>(FERIA MEXICANA DE CIENCIAS E INGENIERÍAS</a:t>
            </a:r>
            <a:r>
              <a:rPr lang="es-ES" dirty="0">
                <a:solidFill>
                  <a:srgbClr val="049D89"/>
                </a:solidFill>
                <a:latin typeface="Arial"/>
                <a:cs typeface="Arial"/>
              </a:rPr>
              <a:t>)</a:t>
            </a:r>
            <a:endParaRPr dirty="0">
              <a:solidFill>
                <a:srgbClr val="049D89"/>
              </a:solidFill>
              <a:latin typeface="Arial"/>
              <a:cs typeface="Arial"/>
            </a:endParaRPr>
          </a:p>
        </p:txBody>
      </p:sp>
      <p:pic>
        <p:nvPicPr>
          <p:cNvPr id="25" name="Imagen 24">
            <a:extLst>
              <a:ext uri="{FF2B5EF4-FFF2-40B4-BE49-F238E27FC236}">
                <a16:creationId xmlns:a16="http://schemas.microsoft.com/office/drawing/2014/main" id="{73AD443A-967F-4CBB-BEC9-1D0CBC1E9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739" y="2446020"/>
            <a:ext cx="3886200" cy="2914650"/>
          </a:xfrm>
          <a:prstGeom prst="rect">
            <a:avLst/>
          </a:prstGeom>
          <a:ln w="57150" cap="sq">
            <a:solidFill>
              <a:srgbClr val="049D8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97000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495800" y="1951814"/>
            <a:ext cx="4259070" cy="4444807"/>
          </a:xfrm>
          <a:prstGeom prst="rect">
            <a:avLst/>
          </a:prstGeom>
        </p:spPr>
        <p:txBody>
          <a:bodyPr vert="horz" wrap="square" lIns="0" tIns="12700" rIns="0" bIns="0" rtlCol="0">
            <a:spAutoFit/>
          </a:bodyPr>
          <a:lstStyle/>
          <a:p>
            <a:pPr algn="just"/>
            <a:r>
              <a:rPr lang="es-ES" sz="1600" b="1" dirty="0">
                <a:latin typeface="Arial" panose="020B0604020202020204" pitchFamily="34" charset="0"/>
                <a:cs typeface="Arial" panose="020B0604020202020204" pitchFamily="34" charset="0"/>
              </a:rPr>
              <a:t>Se llevó a cabo la presentación de proyectos integradores de los programas educativos de ingeniería y licenciatura, en donde los estudiantes demostraron de manera satisfactoria las competencias adquiridas durante su formación académica.</a:t>
            </a:r>
          </a:p>
          <a:p>
            <a:pPr algn="just"/>
            <a:r>
              <a:rPr lang="es-ES" sz="1600" b="1" dirty="0">
                <a:latin typeface="Arial" panose="020B0604020202020204" pitchFamily="34" charset="0"/>
                <a:cs typeface="Arial" panose="020B0604020202020204" pitchFamily="34" charset="0"/>
              </a:rPr>
              <a:t>En dicha actividad participaron alumnos de las carreras de Mecatrónica, Sistemas Productivos, Aeronáutica y Administración, quienes presentaron proyectos enfocados en la innovación, la mejora de procesos y la sustentabilidad. Asimismo, se destacó el compromiso de los estudiantes con el cuidado del medio ambiente, al desarrollar propuestas orientadas a generar soluciones sostenibles y de impacto positivo para la sociedad.</a:t>
            </a:r>
          </a:p>
        </p:txBody>
      </p:sp>
      <p:sp>
        <p:nvSpPr>
          <p:cNvPr id="23" name="object 23"/>
          <p:cNvSpPr txBox="1">
            <a:spLocks noGrp="1"/>
          </p:cNvSpPr>
          <p:nvPr>
            <p:ph type="title"/>
          </p:nvPr>
        </p:nvSpPr>
        <p:spPr>
          <a:xfrm>
            <a:off x="527114" y="785119"/>
            <a:ext cx="8089772" cy="741305"/>
          </a:xfrm>
          <a:prstGeom prst="rect">
            <a:avLst/>
          </a:prstGeom>
        </p:spPr>
        <p:txBody>
          <a:bodyPr vert="horz" wrap="square" lIns="0" tIns="124536" rIns="0" bIns="0" rtlCol="0">
            <a:spAutoFit/>
          </a:bodyPr>
          <a:lstStyle/>
          <a:p>
            <a:pPr marL="23495" algn="ctr">
              <a:lnSpc>
                <a:spcPct val="100000"/>
              </a:lnSpc>
              <a:spcBef>
                <a:spcPts val="100"/>
              </a:spcBef>
            </a:pPr>
            <a:r>
              <a:rPr lang="es-ES" sz="2000" dirty="0">
                <a:solidFill>
                  <a:srgbClr val="049D89"/>
                </a:solidFill>
                <a:latin typeface="Arial"/>
                <a:cs typeface="Arial"/>
              </a:rPr>
              <a:t>PRESENTACIÓN DE PROYECTOS INTEGRADORES DE INGENIERÍA Y LICENCIATURA</a:t>
            </a:r>
            <a:endParaRPr sz="2000" dirty="0">
              <a:solidFill>
                <a:srgbClr val="049D89"/>
              </a:solidFill>
              <a:latin typeface="Arial"/>
              <a:cs typeface="Arial"/>
            </a:endParaRPr>
          </a:p>
        </p:txBody>
      </p:sp>
      <p:grpSp>
        <p:nvGrpSpPr>
          <p:cNvPr id="32" name="Grupo 31">
            <a:extLst>
              <a:ext uri="{FF2B5EF4-FFF2-40B4-BE49-F238E27FC236}">
                <a16:creationId xmlns:a16="http://schemas.microsoft.com/office/drawing/2014/main" id="{AC8893E1-DE07-4319-9045-09C09975F752}"/>
              </a:ext>
            </a:extLst>
          </p:cNvPr>
          <p:cNvGrpSpPr/>
          <p:nvPr/>
        </p:nvGrpSpPr>
        <p:grpSpPr>
          <a:xfrm>
            <a:off x="304800" y="1887531"/>
            <a:ext cx="3137798" cy="4494294"/>
            <a:chOff x="166654" y="1845102"/>
            <a:chExt cx="3137798" cy="4494294"/>
          </a:xfrm>
        </p:grpSpPr>
        <p:pic>
          <p:nvPicPr>
            <p:cNvPr id="27" name="Imagen 26">
              <a:extLst>
                <a:ext uri="{FF2B5EF4-FFF2-40B4-BE49-F238E27FC236}">
                  <a16:creationId xmlns:a16="http://schemas.microsoft.com/office/drawing/2014/main" id="{4654D6A5-B521-49A0-8391-645A63B734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219"/>
            <a:stretch/>
          </p:blipFill>
          <p:spPr>
            <a:xfrm>
              <a:off x="1828800" y="4368902"/>
              <a:ext cx="1475652" cy="1970494"/>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29" name="Imagen 28">
              <a:extLst>
                <a:ext uri="{FF2B5EF4-FFF2-40B4-BE49-F238E27FC236}">
                  <a16:creationId xmlns:a16="http://schemas.microsoft.com/office/drawing/2014/main" id="{923ECBF4-807D-4A01-98E6-B5EDC1B34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17" y="1845102"/>
              <a:ext cx="3102535" cy="2332814"/>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31" name="Imagen 30">
              <a:extLst>
                <a:ext uri="{FF2B5EF4-FFF2-40B4-BE49-F238E27FC236}">
                  <a16:creationId xmlns:a16="http://schemas.microsoft.com/office/drawing/2014/main" id="{CE83F783-F91A-4B3F-88E8-0F9F1AC64C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654" y="4368902"/>
              <a:ext cx="1475651" cy="1967535"/>
            </a:xfrm>
            <a:prstGeom prst="rect">
              <a:avLst/>
            </a:prstGeom>
            <a:ln w="57150" cap="sq">
              <a:solidFill>
                <a:srgbClr val="049D89"/>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15105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5219574" y="1554734"/>
            <a:ext cx="3755390" cy="4937249"/>
          </a:xfrm>
          <a:prstGeom prst="rect">
            <a:avLst/>
          </a:prstGeom>
        </p:spPr>
        <p:txBody>
          <a:bodyPr vert="horz" wrap="square" lIns="0" tIns="12700" rIns="0" bIns="0" rtlCol="0">
            <a:spAutoFit/>
          </a:bodyPr>
          <a:lstStyle/>
          <a:p>
            <a:pPr algn="just"/>
            <a:r>
              <a:rPr lang="es-ES" sz="1600" b="1" dirty="0">
                <a:latin typeface="Arial" panose="020B0604020202020204" pitchFamily="34" charset="0"/>
                <a:cs typeface="Arial" panose="020B0604020202020204" pitchFamily="34" charset="0"/>
              </a:rPr>
              <a:t>Se llevó a cabo la ceremonia de graduación de los alumnos de Ingeniería en Mecatrónica, Ingeniería en Sistemas Productivos, Ingeniería en Manufactura Aeronáutica y la Licenciatura en Gestión de Negocios y Proyectos, reconociendo el esfuerzo, dedicación y compromiso académico de los estudiantes que concluyeron satisfactoriamente su formación profesional.</a:t>
            </a:r>
          </a:p>
          <a:p>
            <a:pPr algn="just"/>
            <a:r>
              <a:rPr lang="es-ES" sz="1600" b="1" dirty="0">
                <a:latin typeface="Arial" panose="020B0604020202020204" pitchFamily="34" charset="0"/>
                <a:cs typeface="Arial" panose="020B0604020202020204" pitchFamily="34" charset="0"/>
              </a:rPr>
              <a:t>Durante el evento, autoridades académicas, docentes y familiares acompañaron a los egresados en este importante logro, destacando la preparación y competencias adquiridas a lo largo de su trayectoria universitaria para integrarse al sector productivo y contribuir al desarrollo de la sociedad.</a:t>
            </a:r>
          </a:p>
        </p:txBody>
      </p:sp>
      <p:sp>
        <p:nvSpPr>
          <p:cNvPr id="23" name="object 23"/>
          <p:cNvSpPr txBox="1">
            <a:spLocks noGrp="1"/>
          </p:cNvSpPr>
          <p:nvPr>
            <p:ph type="title"/>
          </p:nvPr>
        </p:nvSpPr>
        <p:spPr>
          <a:xfrm>
            <a:off x="1429258" y="730274"/>
            <a:ext cx="6285484" cy="433529"/>
          </a:xfrm>
          <a:prstGeom prst="rect">
            <a:avLst/>
          </a:prstGeom>
        </p:spPr>
        <p:txBody>
          <a:bodyPr vert="horz" wrap="square" lIns="0" tIns="124536" rIns="0" bIns="0" rtlCol="0">
            <a:spAutoFit/>
          </a:bodyPr>
          <a:lstStyle/>
          <a:p>
            <a:pPr marL="23495" algn="ctr">
              <a:lnSpc>
                <a:spcPct val="100000"/>
              </a:lnSpc>
              <a:spcBef>
                <a:spcPts val="100"/>
              </a:spcBef>
            </a:pPr>
            <a:r>
              <a:rPr lang="es-ES" sz="2000" dirty="0">
                <a:solidFill>
                  <a:srgbClr val="049D89"/>
                </a:solidFill>
                <a:latin typeface="Arial"/>
                <a:cs typeface="Arial"/>
              </a:rPr>
              <a:t>CEREMONIA DE GRADUACIÓN </a:t>
            </a:r>
            <a:endParaRPr sz="2000" dirty="0">
              <a:solidFill>
                <a:srgbClr val="049D89"/>
              </a:solidFill>
              <a:latin typeface="Arial"/>
              <a:cs typeface="Arial"/>
            </a:endParaRPr>
          </a:p>
        </p:txBody>
      </p:sp>
      <p:grpSp>
        <p:nvGrpSpPr>
          <p:cNvPr id="30" name="Grupo 29">
            <a:extLst>
              <a:ext uri="{FF2B5EF4-FFF2-40B4-BE49-F238E27FC236}">
                <a16:creationId xmlns:a16="http://schemas.microsoft.com/office/drawing/2014/main" id="{7FC437E0-7CD5-4E6B-86FE-5B01941C90B1}"/>
              </a:ext>
            </a:extLst>
          </p:cNvPr>
          <p:cNvGrpSpPr/>
          <p:nvPr/>
        </p:nvGrpSpPr>
        <p:grpSpPr>
          <a:xfrm>
            <a:off x="304800" y="1511086"/>
            <a:ext cx="4555364" cy="4764806"/>
            <a:chOff x="169036" y="1491851"/>
            <a:chExt cx="4895205" cy="4923538"/>
          </a:xfrm>
        </p:grpSpPr>
        <p:pic>
          <p:nvPicPr>
            <p:cNvPr id="25" name="Imagen 24">
              <a:extLst>
                <a:ext uri="{FF2B5EF4-FFF2-40B4-BE49-F238E27FC236}">
                  <a16:creationId xmlns:a16="http://schemas.microsoft.com/office/drawing/2014/main" id="{32762D4D-7C68-419E-914F-27EA429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4305" y="1491851"/>
              <a:ext cx="2369936" cy="2282828"/>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27" name="Imagen 26">
              <a:extLst>
                <a:ext uri="{FF2B5EF4-FFF2-40B4-BE49-F238E27FC236}">
                  <a16:creationId xmlns:a16="http://schemas.microsoft.com/office/drawing/2014/main" id="{CF5E83D6-D7A0-4AF0-BF89-7782103868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41" r="12437"/>
            <a:stretch/>
          </p:blipFill>
          <p:spPr>
            <a:xfrm>
              <a:off x="661277" y="3962400"/>
              <a:ext cx="3755390" cy="2452989"/>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29" name="Imagen 28">
              <a:extLst>
                <a:ext uri="{FF2B5EF4-FFF2-40B4-BE49-F238E27FC236}">
                  <a16:creationId xmlns:a16="http://schemas.microsoft.com/office/drawing/2014/main" id="{EDBE9E92-A088-4F45-A579-8E3512E4B4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36" y="1491851"/>
              <a:ext cx="2369936" cy="2282828"/>
            </a:xfrm>
            <a:prstGeom prst="rect">
              <a:avLst/>
            </a:prstGeom>
            <a:ln w="57150" cap="sq">
              <a:solidFill>
                <a:srgbClr val="049D89"/>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522423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648200" y="1371600"/>
            <a:ext cx="3907790" cy="4444807"/>
          </a:xfrm>
          <a:prstGeom prst="rect">
            <a:avLst/>
          </a:prstGeom>
        </p:spPr>
        <p:txBody>
          <a:bodyPr vert="horz" wrap="square" lIns="0" tIns="12700" rIns="0" bIns="0" rtlCol="0">
            <a:spAutoFit/>
          </a:bodyPr>
          <a:lstStyle/>
          <a:p>
            <a:pPr algn="just"/>
            <a:r>
              <a:rPr lang="es-ES" b="1" dirty="0">
                <a:latin typeface="Arial" panose="020B0604020202020204" pitchFamily="34" charset="0"/>
                <a:cs typeface="Arial" panose="020B0604020202020204" pitchFamily="34" charset="0"/>
              </a:rPr>
              <a:t>Se coordinaron acciones para agilizar el proceso de entrega de títulos profesionales, actividad encabezada por nuestro rector, David Guillermo Pintor Hernández, con el objetivo de brindar una atención más eficiente y oportuna a los egresados de la institución.</a:t>
            </a:r>
          </a:p>
          <a:p>
            <a:pPr algn="just"/>
            <a:r>
              <a:rPr lang="es-ES" b="1" dirty="0">
                <a:latin typeface="Arial" panose="020B0604020202020204" pitchFamily="34" charset="0"/>
                <a:cs typeface="Arial" panose="020B0604020202020204" pitchFamily="34" charset="0"/>
              </a:rPr>
              <a:t>Estas acciones permitieron fortalecer los procesos administrativos relacionados con la titulación, reafirmando el compromiso de la universidad con la formación profesional y el seguimiento académico de sus estudiantes egresados.</a:t>
            </a:r>
          </a:p>
        </p:txBody>
      </p:sp>
      <p:sp>
        <p:nvSpPr>
          <p:cNvPr id="23" name="object 23"/>
          <p:cNvSpPr txBox="1">
            <a:spLocks noGrp="1"/>
          </p:cNvSpPr>
          <p:nvPr>
            <p:ph type="title"/>
          </p:nvPr>
        </p:nvSpPr>
        <p:spPr>
          <a:xfrm>
            <a:off x="2619629" y="759435"/>
            <a:ext cx="2990342" cy="433529"/>
          </a:xfrm>
          <a:prstGeom prst="rect">
            <a:avLst/>
          </a:prstGeom>
        </p:spPr>
        <p:txBody>
          <a:bodyPr vert="horz" wrap="square" lIns="0" tIns="124536" rIns="0" bIns="0" rtlCol="0">
            <a:spAutoFit/>
          </a:bodyPr>
          <a:lstStyle/>
          <a:p>
            <a:pPr marL="23495" algn="ctr">
              <a:lnSpc>
                <a:spcPct val="100000"/>
              </a:lnSpc>
              <a:spcBef>
                <a:spcPts val="100"/>
              </a:spcBef>
            </a:pPr>
            <a:r>
              <a:rPr lang="es-ES" sz="2000" dirty="0">
                <a:solidFill>
                  <a:srgbClr val="049D89"/>
                </a:solidFill>
                <a:latin typeface="Arial"/>
                <a:cs typeface="Arial"/>
              </a:rPr>
              <a:t>ENTREGA DE TÍTULOS </a:t>
            </a:r>
            <a:endParaRPr sz="2000" dirty="0">
              <a:solidFill>
                <a:srgbClr val="049D89"/>
              </a:solidFill>
              <a:latin typeface="Arial"/>
              <a:cs typeface="Arial"/>
            </a:endParaRPr>
          </a:p>
        </p:txBody>
      </p:sp>
      <p:grpSp>
        <p:nvGrpSpPr>
          <p:cNvPr id="9" name="Grupo 8">
            <a:extLst>
              <a:ext uri="{FF2B5EF4-FFF2-40B4-BE49-F238E27FC236}">
                <a16:creationId xmlns:a16="http://schemas.microsoft.com/office/drawing/2014/main" id="{0D06EBAC-7804-4E6C-829D-39F0220F8982}"/>
              </a:ext>
            </a:extLst>
          </p:cNvPr>
          <p:cNvGrpSpPr/>
          <p:nvPr/>
        </p:nvGrpSpPr>
        <p:grpSpPr>
          <a:xfrm>
            <a:off x="457200" y="1709411"/>
            <a:ext cx="3657600" cy="4407668"/>
            <a:chOff x="354683" y="2086650"/>
            <a:chExt cx="3657600" cy="4407668"/>
          </a:xfrm>
        </p:grpSpPr>
        <p:pic>
          <p:nvPicPr>
            <p:cNvPr id="3" name="Imagen 2">
              <a:extLst>
                <a:ext uri="{FF2B5EF4-FFF2-40B4-BE49-F238E27FC236}">
                  <a16:creationId xmlns:a16="http://schemas.microsoft.com/office/drawing/2014/main" id="{E8BE37E0-76A6-46D7-9607-44E542AEEA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086650"/>
              <a:ext cx="1701843" cy="2001914"/>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5" name="Imagen 4">
              <a:extLst>
                <a:ext uri="{FF2B5EF4-FFF2-40B4-BE49-F238E27FC236}">
                  <a16:creationId xmlns:a16="http://schemas.microsoft.com/office/drawing/2014/main" id="{472A601B-405C-482B-ABA7-BA35FA7608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81" y="2101446"/>
              <a:ext cx="1660124" cy="1987118"/>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7" name="Imagen 6">
              <a:extLst>
                <a:ext uri="{FF2B5EF4-FFF2-40B4-BE49-F238E27FC236}">
                  <a16:creationId xmlns:a16="http://schemas.microsoft.com/office/drawing/2014/main" id="{1F0BA2CB-580A-4A45-8C73-EB311570E4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52" t="27345" r="9747"/>
            <a:stretch/>
          </p:blipFill>
          <p:spPr>
            <a:xfrm>
              <a:off x="354683" y="4267200"/>
              <a:ext cx="3657600" cy="2227118"/>
            </a:xfrm>
            <a:prstGeom prst="rect">
              <a:avLst/>
            </a:prstGeom>
            <a:ln w="57150" cap="sq">
              <a:solidFill>
                <a:srgbClr val="049D89"/>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1709919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a:spLocks noGrp="1"/>
          </p:cNvSpPr>
          <p:nvPr>
            <p:ph type="title"/>
          </p:nvPr>
        </p:nvSpPr>
        <p:spPr>
          <a:xfrm>
            <a:off x="432182" y="552544"/>
            <a:ext cx="8279636" cy="1049082"/>
          </a:xfrm>
          <a:prstGeom prst="rect">
            <a:avLst/>
          </a:prstGeom>
        </p:spPr>
        <p:txBody>
          <a:bodyPr vert="horz" wrap="square" lIns="0" tIns="124536" rIns="0" bIns="0" rtlCol="0">
            <a:spAutoFit/>
          </a:bodyPr>
          <a:lstStyle/>
          <a:p>
            <a:pPr marL="23495" algn="ctr">
              <a:lnSpc>
                <a:spcPct val="100000"/>
              </a:lnSpc>
              <a:spcBef>
                <a:spcPts val="100"/>
              </a:spcBef>
            </a:pPr>
            <a:r>
              <a:rPr lang="es-ES" sz="2000" dirty="0">
                <a:solidFill>
                  <a:srgbClr val="049D89"/>
                </a:solidFill>
                <a:latin typeface="Arial"/>
                <a:cs typeface="Arial"/>
              </a:rPr>
              <a:t>CAPACITACIÓN DOCENTE EN EL TALLER </a:t>
            </a:r>
            <a:br>
              <a:rPr lang="es-ES" sz="2000" dirty="0">
                <a:solidFill>
                  <a:srgbClr val="049D89"/>
                </a:solidFill>
                <a:latin typeface="Arial"/>
                <a:cs typeface="Arial"/>
              </a:rPr>
            </a:br>
            <a:r>
              <a:rPr lang="es-ES" sz="2000" dirty="0">
                <a:solidFill>
                  <a:srgbClr val="049D89"/>
                </a:solidFill>
                <a:latin typeface="Arial"/>
                <a:cs typeface="Arial"/>
              </a:rPr>
              <a:t>“EDUCACIÓN INCLUSIVA EN ACCIÓN: NEURODIVERSIDAD EN EL AULA UNIVERSITARIA”</a:t>
            </a:r>
            <a:endParaRPr sz="2000" dirty="0">
              <a:solidFill>
                <a:srgbClr val="049D89"/>
              </a:solidFill>
              <a:latin typeface="Arial"/>
              <a:cs typeface="Arial"/>
            </a:endParaRPr>
          </a:p>
        </p:txBody>
      </p:sp>
      <p:sp>
        <p:nvSpPr>
          <p:cNvPr id="6" name="Rectangle 3">
            <a:extLst>
              <a:ext uri="{FF2B5EF4-FFF2-40B4-BE49-F238E27FC236}">
                <a16:creationId xmlns:a16="http://schemas.microsoft.com/office/drawing/2014/main" id="{05F72826-5C24-4445-A387-30759DBA8C4E}"/>
              </a:ext>
            </a:extLst>
          </p:cNvPr>
          <p:cNvSpPr>
            <a:spLocks noChangeArrowheads="1"/>
          </p:cNvSpPr>
          <p:nvPr/>
        </p:nvSpPr>
        <p:spPr bwMode="auto">
          <a:xfrm>
            <a:off x="4038600" y="1794302"/>
            <a:ext cx="482904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MX" altLang="es-MX" b="1" dirty="0">
                <a:latin typeface="Arial" panose="020B0604020202020204" pitchFamily="34" charset="0"/>
                <a:cs typeface="Arial" panose="020B0604020202020204" pitchFamily="34" charset="0"/>
              </a:rPr>
              <a:t>Se llevó a cabo el taller “Educación Inclusiva en Acción: Neurodiversidad en el Aula Universitaria”, dirigido al personal académico y enfocado en fortalecer las estrategias de atención y acompañamiento a los estudiantes de nuestra universidad.</a:t>
            </a:r>
          </a:p>
          <a:p>
            <a:pPr marL="0" marR="0" lvl="0" indent="0" algn="just" defTabSz="914400" rtl="0" eaLnBrk="0" fontAlgn="base" latinLnBrk="0" hangingPunct="0">
              <a:lnSpc>
                <a:spcPct val="100000"/>
              </a:lnSpc>
              <a:spcBef>
                <a:spcPct val="0"/>
              </a:spcBef>
              <a:spcAft>
                <a:spcPct val="0"/>
              </a:spcAft>
              <a:buClrTx/>
              <a:buSzTx/>
              <a:buFontTx/>
              <a:buNone/>
              <a:tabLst/>
            </a:pPr>
            <a:r>
              <a:rPr lang="es-MX" altLang="es-MX" b="1" dirty="0">
                <a:latin typeface="Arial" panose="020B0604020202020204" pitchFamily="34" charset="0"/>
                <a:cs typeface="Arial" panose="020B0604020202020204" pitchFamily="34" charset="0"/>
              </a:rPr>
              <a:t>A través de esta actividad, se promovió la sensibilización y comprensión de la neurodiversidad dentro del entorno educativo, brindando herramientas que contribuyen a generar espacios de aprendizaje más inclusivos, equitativos y accesibles para todos los jóvenes universitarios.</a:t>
            </a:r>
          </a:p>
        </p:txBody>
      </p:sp>
      <p:grpSp>
        <p:nvGrpSpPr>
          <p:cNvPr id="16" name="Grupo 15">
            <a:extLst>
              <a:ext uri="{FF2B5EF4-FFF2-40B4-BE49-F238E27FC236}">
                <a16:creationId xmlns:a16="http://schemas.microsoft.com/office/drawing/2014/main" id="{0EC93CD9-C63C-440D-9D7C-B274F3DB3553}"/>
              </a:ext>
            </a:extLst>
          </p:cNvPr>
          <p:cNvGrpSpPr/>
          <p:nvPr/>
        </p:nvGrpSpPr>
        <p:grpSpPr>
          <a:xfrm>
            <a:off x="506154" y="1728510"/>
            <a:ext cx="2922846" cy="4638037"/>
            <a:chOff x="506154" y="1728510"/>
            <a:chExt cx="2922846" cy="4638037"/>
          </a:xfrm>
        </p:grpSpPr>
        <p:pic>
          <p:nvPicPr>
            <p:cNvPr id="11" name="Imagen 10">
              <a:extLst>
                <a:ext uri="{FF2B5EF4-FFF2-40B4-BE49-F238E27FC236}">
                  <a16:creationId xmlns:a16="http://schemas.microsoft.com/office/drawing/2014/main" id="{E17969F1-7BE5-4B8E-9101-51847A66F8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333" b="24340"/>
            <a:stretch/>
          </p:blipFill>
          <p:spPr>
            <a:xfrm>
              <a:off x="506154" y="4137697"/>
              <a:ext cx="2922846" cy="2228850"/>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13" name="Imagen 12">
              <a:extLst>
                <a:ext uri="{FF2B5EF4-FFF2-40B4-BE49-F238E27FC236}">
                  <a16:creationId xmlns:a16="http://schemas.microsoft.com/office/drawing/2014/main" id="{70E94A40-7934-4969-99C9-4B6A175C9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154" y="1728510"/>
              <a:ext cx="2922846" cy="2155419"/>
            </a:xfrm>
            <a:prstGeom prst="rect">
              <a:avLst/>
            </a:prstGeom>
            <a:ln w="57150" cap="sq">
              <a:solidFill>
                <a:srgbClr val="049D89"/>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4150347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AB5D267-CD83-443B-BB0F-5749387C6ED7}"/>
              </a:ext>
            </a:extLst>
          </p:cNvPr>
          <p:cNvPicPr>
            <a:picLocks noChangeAspect="1"/>
          </p:cNvPicPr>
          <p:nvPr/>
        </p:nvPicPr>
        <p:blipFill>
          <a:blip r:embed="rId2"/>
          <a:stretch>
            <a:fillRect/>
          </a:stretch>
        </p:blipFill>
        <p:spPr>
          <a:xfrm>
            <a:off x="389227" y="1571083"/>
            <a:ext cx="3824288" cy="4693753"/>
          </a:xfrm>
          <a:prstGeom prst="rect">
            <a:avLst/>
          </a:prstGeom>
          <a:ln w="57150" cap="sq">
            <a:solidFill>
              <a:srgbClr val="049D89"/>
            </a:solidFill>
            <a:prstDash val="solid"/>
            <a:miter lim="800000"/>
          </a:ln>
          <a:effectLst>
            <a:outerShdw blurRad="50800" dist="38100" dir="2700000" algn="tl" rotWithShape="0">
              <a:srgbClr val="000000">
                <a:alpha val="43000"/>
              </a:srgbClr>
            </a:outerShdw>
          </a:effectLst>
        </p:spPr>
      </p:pic>
      <p:sp>
        <p:nvSpPr>
          <p:cNvPr id="5" name="object 23">
            <a:extLst>
              <a:ext uri="{FF2B5EF4-FFF2-40B4-BE49-F238E27FC236}">
                <a16:creationId xmlns:a16="http://schemas.microsoft.com/office/drawing/2014/main" id="{A68F03AD-BC08-4011-9F68-5D5045F2D666}"/>
              </a:ext>
            </a:extLst>
          </p:cNvPr>
          <p:cNvSpPr txBox="1">
            <a:spLocks/>
          </p:cNvSpPr>
          <p:nvPr/>
        </p:nvSpPr>
        <p:spPr>
          <a:xfrm>
            <a:off x="389227" y="730176"/>
            <a:ext cx="8784590" cy="433529"/>
          </a:xfrm>
          <a:prstGeom prst="rect">
            <a:avLst/>
          </a:prstGeom>
        </p:spPr>
        <p:txBody>
          <a:bodyPr vert="horz" wrap="square" lIns="0" tIns="124536" rIns="0" bIns="0" rtlCol="0">
            <a:spAutoFit/>
          </a:bodyPr>
          <a:lstStyle>
            <a:lvl1pPr>
              <a:defRPr sz="3200" b="1" i="0">
                <a:solidFill>
                  <a:schemeClr val="tx1"/>
                </a:solidFill>
                <a:latin typeface="Calibri"/>
                <a:ea typeface="+mj-ea"/>
                <a:cs typeface="Calibri"/>
              </a:defRPr>
            </a:lvl1pPr>
          </a:lstStyle>
          <a:p>
            <a:pPr marL="23495" algn="ctr">
              <a:spcBef>
                <a:spcPts val="100"/>
              </a:spcBef>
            </a:pPr>
            <a:r>
              <a:rPr lang="es-ES" sz="2000" dirty="0">
                <a:solidFill>
                  <a:srgbClr val="049D89"/>
                </a:solidFill>
                <a:latin typeface="Arial"/>
                <a:cs typeface="Arial"/>
              </a:rPr>
              <a:t>PARTICIPACIÓN EN REVISTA NECHI </a:t>
            </a:r>
          </a:p>
        </p:txBody>
      </p:sp>
      <p:sp>
        <p:nvSpPr>
          <p:cNvPr id="6" name="Rectangle 3">
            <a:extLst>
              <a:ext uri="{FF2B5EF4-FFF2-40B4-BE49-F238E27FC236}">
                <a16:creationId xmlns:a16="http://schemas.microsoft.com/office/drawing/2014/main" id="{4BD39BFB-8586-4746-81DA-94C53E3BFAA1}"/>
              </a:ext>
            </a:extLst>
          </p:cNvPr>
          <p:cNvSpPr>
            <a:spLocks noChangeArrowheads="1"/>
          </p:cNvSpPr>
          <p:nvPr/>
        </p:nvSpPr>
        <p:spPr bwMode="auto">
          <a:xfrm>
            <a:off x="4419600" y="1409581"/>
            <a:ext cx="4114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ES" sz="1600" b="1" dirty="0">
                <a:latin typeface="Arial" panose="020B0604020202020204" pitchFamily="34" charset="0"/>
                <a:cs typeface="Arial" panose="020B0604020202020204" pitchFamily="34" charset="0"/>
              </a:rPr>
              <a:t>Durante el presente periodo, la Universidad tuvo participación destacada en la revista </a:t>
            </a:r>
            <a:r>
              <a:rPr lang="es-ES" sz="1600" b="1" i="1" dirty="0">
                <a:latin typeface="Arial" panose="020B0604020202020204" pitchFamily="34" charset="0"/>
                <a:cs typeface="Arial" panose="020B0604020202020204" pitchFamily="34" charset="0"/>
              </a:rPr>
              <a:t>NECHI</a:t>
            </a:r>
            <a:r>
              <a:rPr lang="es-ES" sz="1600" b="1" dirty="0">
                <a:latin typeface="Arial" panose="020B0604020202020204" pitchFamily="34" charset="0"/>
                <a:cs typeface="Arial" panose="020B0604020202020204" pitchFamily="34" charset="0"/>
              </a:rPr>
              <a:t>, 8va edición, mediante la difusión de actividades, logros y proyectos académicos desarrollados por nuestra comunidad universitaria.</a:t>
            </a:r>
          </a:p>
          <a:p>
            <a:pPr algn="just"/>
            <a:r>
              <a:rPr lang="es-ES" sz="1600" b="1" dirty="0">
                <a:latin typeface="Arial" panose="020B0604020202020204" pitchFamily="34" charset="0"/>
                <a:cs typeface="Arial" panose="020B0604020202020204" pitchFamily="34" charset="0"/>
              </a:rPr>
              <a:t>Esta participación permitió fortalecer la presencia institucional y proyectar el trabajo académico, científico y de vinculación realizado por estudiantes y docentes, contribuyendo al posicionamiento de la universidad en espacios de difusión regional y académica.</a:t>
            </a:r>
          </a:p>
          <a:p>
            <a:pPr algn="just"/>
            <a:r>
              <a:rPr lang="es-ES" sz="1600" b="1" dirty="0">
                <a:latin typeface="Arial" panose="020B0604020202020204" pitchFamily="34" charset="0"/>
                <a:cs typeface="Arial" panose="020B0604020202020204" pitchFamily="34" charset="0"/>
              </a:rPr>
              <a:t>Asimismo, la publicación en dicha edición representa un reconocimiento al compromiso institucional con la calidad educativa, la innovación y la promoción de las actividades universitarias</a:t>
            </a:r>
            <a:r>
              <a:rPr lang="es-ES" sz="1600" dirty="0"/>
              <a:t>.</a:t>
            </a:r>
          </a:p>
        </p:txBody>
      </p:sp>
    </p:spTree>
    <p:extLst>
      <p:ext uri="{BB962C8B-B14F-4D97-AF65-F5344CB8AC3E}">
        <p14:creationId xmlns:p14="http://schemas.microsoft.com/office/powerpoint/2010/main" val="76615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a:extLst>
              <a:ext uri="{FF2B5EF4-FFF2-40B4-BE49-F238E27FC236}">
                <a16:creationId xmlns:a16="http://schemas.microsoft.com/office/drawing/2014/main" id="{1D275BCE-2146-49A6-BF5C-5BC35159E5B0}"/>
              </a:ext>
            </a:extLst>
          </p:cNvPr>
          <p:cNvSpPr txBox="1">
            <a:spLocks/>
          </p:cNvSpPr>
          <p:nvPr/>
        </p:nvSpPr>
        <p:spPr>
          <a:xfrm>
            <a:off x="1371600" y="609600"/>
            <a:ext cx="6151236" cy="741305"/>
          </a:xfrm>
          <a:prstGeom prst="rect">
            <a:avLst/>
          </a:prstGeom>
        </p:spPr>
        <p:txBody>
          <a:bodyPr vert="horz" wrap="square" lIns="0" tIns="124536" rIns="0" bIns="0" rtlCol="0">
            <a:spAutoFit/>
          </a:bodyPr>
          <a:lstStyle>
            <a:lvl1pPr>
              <a:defRPr sz="3200" b="1" i="0">
                <a:solidFill>
                  <a:schemeClr val="tx1"/>
                </a:solidFill>
                <a:latin typeface="Calibri"/>
                <a:ea typeface="+mj-ea"/>
                <a:cs typeface="Calibri"/>
              </a:defRPr>
            </a:lvl1pPr>
          </a:lstStyle>
          <a:p>
            <a:pPr marL="23495" algn="ctr">
              <a:spcBef>
                <a:spcPts val="100"/>
              </a:spcBef>
            </a:pPr>
            <a:r>
              <a:rPr lang="es-ES" sz="2000" dirty="0">
                <a:solidFill>
                  <a:srgbClr val="049D89"/>
                </a:solidFill>
                <a:latin typeface="Arial"/>
                <a:cs typeface="Arial"/>
              </a:rPr>
              <a:t>PARTICIPACIÓN EN EL CONGRESO NACIONAL DE INGENIERÍA INDUSTRIAL</a:t>
            </a:r>
          </a:p>
        </p:txBody>
      </p:sp>
      <p:sp>
        <p:nvSpPr>
          <p:cNvPr id="5" name="Rectangle 3">
            <a:extLst>
              <a:ext uri="{FF2B5EF4-FFF2-40B4-BE49-F238E27FC236}">
                <a16:creationId xmlns:a16="http://schemas.microsoft.com/office/drawing/2014/main" id="{F06DAE45-6143-4E7D-83FC-5D996CF9E632}"/>
              </a:ext>
            </a:extLst>
          </p:cNvPr>
          <p:cNvSpPr>
            <a:spLocks noChangeArrowheads="1"/>
          </p:cNvSpPr>
          <p:nvPr/>
        </p:nvSpPr>
        <p:spPr bwMode="auto">
          <a:xfrm>
            <a:off x="4572000" y="1600200"/>
            <a:ext cx="39624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ES" sz="1600" b="1" dirty="0">
                <a:latin typeface="Arial" panose="020B0604020202020204" pitchFamily="34" charset="0"/>
                <a:cs typeface="Arial" panose="020B0604020202020204" pitchFamily="34" charset="0"/>
              </a:rPr>
              <a:t>Como parte de las actividades de fortalecimiento académico y vinculación profesional, alumnos de la carrera de Ingeniería Industrial participaron en el 3er Congreso Nacional de Ingeniería Industrial, realizado en la Ciudad de México.</a:t>
            </a:r>
          </a:p>
          <a:p>
            <a:pPr algn="just"/>
            <a:r>
              <a:rPr lang="es-ES" sz="1600" b="1" dirty="0">
                <a:latin typeface="Arial" panose="020B0604020202020204" pitchFamily="34" charset="0"/>
                <a:cs typeface="Arial" panose="020B0604020202020204" pitchFamily="34" charset="0"/>
              </a:rPr>
              <a:t>La participación en este importante evento académico permitió a los estudiantes fortalecer sus conocimientos en temas de innovación, mejora continua, procesos industriales, manufactura, logística y tendencias actuales de la industria, además de fomentar el intercambio de experiencias con estudiantes, docentes y profesionistas de distintas instituciones del país.</a:t>
            </a:r>
          </a:p>
          <a:p>
            <a:pPr algn="just"/>
            <a:endParaRPr lang="es-ES" dirty="0"/>
          </a:p>
        </p:txBody>
      </p:sp>
      <p:pic>
        <p:nvPicPr>
          <p:cNvPr id="7" name="Imagen 6">
            <a:extLst>
              <a:ext uri="{FF2B5EF4-FFF2-40B4-BE49-F238E27FC236}">
                <a16:creationId xmlns:a16="http://schemas.microsoft.com/office/drawing/2014/main" id="{95371D71-9B0D-4591-BA23-41AFBC9E93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76400"/>
            <a:ext cx="3429000" cy="2571750"/>
          </a:xfrm>
          <a:prstGeom prst="rect">
            <a:avLst/>
          </a:prstGeom>
          <a:ln w="57150" cap="sq">
            <a:solidFill>
              <a:srgbClr val="049D89"/>
            </a:solidFill>
            <a:miter lim="800000"/>
          </a:ln>
          <a:effectLst>
            <a:outerShdw blurRad="57150" dist="50800" dir="2700000" algn="tl" rotWithShape="0">
              <a:srgbClr val="000000">
                <a:alpha val="40000"/>
              </a:srgbClr>
            </a:outerShdw>
          </a:effectLst>
        </p:spPr>
      </p:pic>
      <p:pic>
        <p:nvPicPr>
          <p:cNvPr id="9" name="Imagen 8">
            <a:extLst>
              <a:ext uri="{FF2B5EF4-FFF2-40B4-BE49-F238E27FC236}">
                <a16:creationId xmlns:a16="http://schemas.microsoft.com/office/drawing/2014/main" id="{2E54DBA0-4146-4D7A-BEE4-B1F7D0F48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341018"/>
            <a:ext cx="3429000" cy="1681163"/>
          </a:xfrm>
          <a:prstGeom prst="rect">
            <a:avLst/>
          </a:prstGeom>
          <a:ln w="57150" cap="sq">
            <a:solidFill>
              <a:srgbClr val="049D8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81084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CD034F1-0D27-4883-9A5B-20313E5D0781}"/>
              </a:ext>
            </a:extLst>
          </p:cNvPr>
          <p:cNvPicPr>
            <a:picLocks noChangeAspect="1"/>
          </p:cNvPicPr>
          <p:nvPr/>
        </p:nvPicPr>
        <p:blipFill rotWithShape="1">
          <a:blip r:embed="rId2"/>
          <a:srcRect r="7409"/>
          <a:stretch/>
        </p:blipFill>
        <p:spPr>
          <a:xfrm>
            <a:off x="304800" y="1385331"/>
            <a:ext cx="3948911" cy="4844903"/>
          </a:xfrm>
          <a:prstGeom prst="rect">
            <a:avLst/>
          </a:prstGeom>
          <a:ln w="57150">
            <a:solidFill>
              <a:srgbClr val="049D89"/>
            </a:solidFill>
          </a:ln>
        </p:spPr>
      </p:pic>
      <p:sp>
        <p:nvSpPr>
          <p:cNvPr id="5" name="object 23">
            <a:extLst>
              <a:ext uri="{FF2B5EF4-FFF2-40B4-BE49-F238E27FC236}">
                <a16:creationId xmlns:a16="http://schemas.microsoft.com/office/drawing/2014/main" id="{F5590C7D-D73C-4012-9A72-CD3001D8DB92}"/>
              </a:ext>
            </a:extLst>
          </p:cNvPr>
          <p:cNvSpPr txBox="1">
            <a:spLocks/>
          </p:cNvSpPr>
          <p:nvPr/>
        </p:nvSpPr>
        <p:spPr>
          <a:xfrm>
            <a:off x="1915482" y="627766"/>
            <a:ext cx="4246236" cy="433529"/>
          </a:xfrm>
          <a:prstGeom prst="rect">
            <a:avLst/>
          </a:prstGeom>
        </p:spPr>
        <p:txBody>
          <a:bodyPr vert="horz" wrap="square" lIns="0" tIns="124536" rIns="0" bIns="0" rtlCol="0">
            <a:spAutoFit/>
          </a:bodyPr>
          <a:lstStyle>
            <a:lvl1pPr>
              <a:defRPr sz="3200" b="1" i="0">
                <a:solidFill>
                  <a:schemeClr val="tx1"/>
                </a:solidFill>
                <a:latin typeface="Calibri"/>
                <a:ea typeface="+mj-ea"/>
                <a:cs typeface="Calibri"/>
              </a:defRPr>
            </a:lvl1pPr>
          </a:lstStyle>
          <a:p>
            <a:pPr marL="23495" algn="ctr">
              <a:spcBef>
                <a:spcPts val="100"/>
              </a:spcBef>
            </a:pPr>
            <a:r>
              <a:rPr lang="es-ES" sz="2000" dirty="0">
                <a:solidFill>
                  <a:srgbClr val="049D89"/>
                </a:solidFill>
                <a:latin typeface="Arial"/>
                <a:cs typeface="Arial"/>
              </a:rPr>
              <a:t>PROYECTOS DE INVESTIGACIÓN</a:t>
            </a:r>
          </a:p>
        </p:txBody>
      </p:sp>
      <p:sp>
        <p:nvSpPr>
          <p:cNvPr id="6" name="Rectangle 3">
            <a:extLst>
              <a:ext uri="{FF2B5EF4-FFF2-40B4-BE49-F238E27FC236}">
                <a16:creationId xmlns:a16="http://schemas.microsoft.com/office/drawing/2014/main" id="{5280C46D-E033-4415-9453-B2F5D557AF1F}"/>
              </a:ext>
            </a:extLst>
          </p:cNvPr>
          <p:cNvSpPr>
            <a:spLocks noChangeArrowheads="1"/>
          </p:cNvSpPr>
          <p:nvPr/>
        </p:nvSpPr>
        <p:spPr bwMode="auto">
          <a:xfrm>
            <a:off x="4495800" y="1295400"/>
            <a:ext cx="40386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ES" sz="1600" b="1" dirty="0">
                <a:latin typeface="Arial" panose="020B0604020202020204" pitchFamily="34" charset="0"/>
                <a:cs typeface="Arial" panose="020B0604020202020204" pitchFamily="34" charset="0"/>
              </a:rPr>
              <a:t>La Universidad Tecnológica de Guaymas, a través de la carrera de Procesos Industriales y la Dirección Académica, participó en el desarrollo del proyecto de investigación denominado </a:t>
            </a:r>
            <a:r>
              <a:rPr lang="es-ES" sz="1600" b="1" i="1" dirty="0">
                <a:latin typeface="Arial" panose="020B0604020202020204" pitchFamily="34" charset="0"/>
                <a:cs typeface="Arial" panose="020B0604020202020204" pitchFamily="34" charset="0"/>
              </a:rPr>
              <a:t>“Diseño, Desarrollo e Implementación de Diplomados en Soldadura TIG, Rayos X Niveles I y II y Líquidos Penetrantes para la Capacitación Técnica de la compañía CPP”</a:t>
            </a:r>
            <a:r>
              <a:rPr lang="es-ES" sz="1600" b="1" dirty="0">
                <a:latin typeface="Arial" panose="020B0604020202020204" pitchFamily="34" charset="0"/>
                <a:cs typeface="Arial" panose="020B0604020202020204" pitchFamily="34" charset="0"/>
              </a:rPr>
              <a:t>.</a:t>
            </a:r>
          </a:p>
          <a:p>
            <a:pPr algn="just"/>
            <a:r>
              <a:rPr lang="es-ES" sz="1600" b="1" dirty="0">
                <a:latin typeface="Arial" panose="020B0604020202020204" pitchFamily="34" charset="0"/>
                <a:cs typeface="Arial" panose="020B0604020202020204" pitchFamily="34" charset="0"/>
              </a:rPr>
              <a:t>Este proyecto tuvo como objetivo fortalecer la capacitación técnica especializada del personal industrial mediante programas formativos enfocados en soldadura y ensayos no destructivos, contribuyendo al aseguramiento de la calidad, seguridad y eficiencia en los procesos productivos.</a:t>
            </a:r>
          </a:p>
          <a:p>
            <a:pPr algn="just"/>
            <a:endParaRPr lang="es-ES" dirty="0"/>
          </a:p>
        </p:txBody>
      </p:sp>
    </p:spTree>
    <p:extLst>
      <p:ext uri="{BB962C8B-B14F-4D97-AF65-F5344CB8AC3E}">
        <p14:creationId xmlns:p14="http://schemas.microsoft.com/office/powerpoint/2010/main" val="3835878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a:extLst>
              <a:ext uri="{FF2B5EF4-FFF2-40B4-BE49-F238E27FC236}">
                <a16:creationId xmlns:a16="http://schemas.microsoft.com/office/drawing/2014/main" id="{22F9F9BD-A5AC-46C6-9178-4EF20E4BD871}"/>
              </a:ext>
            </a:extLst>
          </p:cNvPr>
          <p:cNvSpPr txBox="1">
            <a:spLocks/>
          </p:cNvSpPr>
          <p:nvPr/>
        </p:nvSpPr>
        <p:spPr>
          <a:xfrm>
            <a:off x="2694305" y="591188"/>
            <a:ext cx="3755390" cy="433529"/>
          </a:xfrm>
          <a:prstGeom prst="rect">
            <a:avLst/>
          </a:prstGeom>
        </p:spPr>
        <p:txBody>
          <a:bodyPr vert="horz" wrap="square" lIns="0" tIns="124536" rIns="0" bIns="0" rtlCol="0">
            <a:spAutoFit/>
          </a:bodyPr>
          <a:lstStyle>
            <a:lvl1pPr>
              <a:defRPr sz="3200" b="1" i="0">
                <a:solidFill>
                  <a:schemeClr val="tx1"/>
                </a:solidFill>
                <a:latin typeface="Calibri"/>
                <a:ea typeface="+mj-ea"/>
                <a:cs typeface="Calibri"/>
              </a:defRPr>
            </a:lvl1pPr>
          </a:lstStyle>
          <a:p>
            <a:pPr marL="23495" algn="ctr">
              <a:spcBef>
                <a:spcPts val="100"/>
              </a:spcBef>
            </a:pPr>
            <a:r>
              <a:rPr lang="es-ES" sz="2000" dirty="0">
                <a:solidFill>
                  <a:srgbClr val="049D89"/>
                </a:solidFill>
                <a:latin typeface="Arial"/>
                <a:cs typeface="Arial"/>
              </a:rPr>
              <a:t>CERTIFICACIÓN ITEP</a:t>
            </a:r>
          </a:p>
        </p:txBody>
      </p:sp>
      <p:sp>
        <p:nvSpPr>
          <p:cNvPr id="5" name="Rectangle 3">
            <a:extLst>
              <a:ext uri="{FF2B5EF4-FFF2-40B4-BE49-F238E27FC236}">
                <a16:creationId xmlns:a16="http://schemas.microsoft.com/office/drawing/2014/main" id="{711AC0B8-64BB-4568-9145-46243B8B4F9B}"/>
              </a:ext>
            </a:extLst>
          </p:cNvPr>
          <p:cNvSpPr>
            <a:spLocks noChangeArrowheads="1"/>
          </p:cNvSpPr>
          <p:nvPr/>
        </p:nvSpPr>
        <p:spPr bwMode="auto">
          <a:xfrm>
            <a:off x="4354195" y="1981200"/>
            <a:ext cx="41910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ES" b="1" dirty="0">
                <a:latin typeface="Arial" panose="020B0604020202020204" pitchFamily="34" charset="0"/>
                <a:cs typeface="Arial" panose="020B0604020202020204" pitchFamily="34" charset="0"/>
              </a:rPr>
              <a:t>Se llevaron a cabo un total de 15 certificaciones del examen ITEP, fortaleciendo las competencias lingüísticas en el idioma inglés de los estudiantes y contribuyendo al desarrollo de habilidades académicas y profesionales alineadas con estándares internacionales. Estas acciones refrendan el compromiso institucional con la formación integral y la internacionalización educativa.</a:t>
            </a:r>
          </a:p>
        </p:txBody>
      </p:sp>
      <p:pic>
        <p:nvPicPr>
          <p:cNvPr id="7" name="Imagen 6">
            <a:extLst>
              <a:ext uri="{FF2B5EF4-FFF2-40B4-BE49-F238E27FC236}">
                <a16:creationId xmlns:a16="http://schemas.microsoft.com/office/drawing/2014/main" id="{F16EC52A-12F4-4A0A-9842-DD7813262C5F}"/>
              </a:ext>
            </a:extLst>
          </p:cNvPr>
          <p:cNvPicPr>
            <a:picLocks noChangeAspect="1"/>
          </p:cNvPicPr>
          <p:nvPr/>
        </p:nvPicPr>
        <p:blipFill>
          <a:blip r:embed="rId2"/>
          <a:stretch>
            <a:fillRect/>
          </a:stretch>
        </p:blipFill>
        <p:spPr>
          <a:xfrm>
            <a:off x="304800" y="1197917"/>
            <a:ext cx="3811406" cy="2840683"/>
          </a:xfrm>
          <a:prstGeom prst="rect">
            <a:avLst/>
          </a:prstGeom>
          <a:ln w="57150">
            <a:solidFill>
              <a:srgbClr val="049D89"/>
            </a:solidFill>
          </a:ln>
        </p:spPr>
      </p:pic>
      <p:pic>
        <p:nvPicPr>
          <p:cNvPr id="8" name="Imagen 7">
            <a:extLst>
              <a:ext uri="{FF2B5EF4-FFF2-40B4-BE49-F238E27FC236}">
                <a16:creationId xmlns:a16="http://schemas.microsoft.com/office/drawing/2014/main" id="{A79033F5-815A-4603-BA21-8AD64CFA3F43}"/>
              </a:ext>
            </a:extLst>
          </p:cNvPr>
          <p:cNvPicPr>
            <a:picLocks noChangeAspect="1"/>
          </p:cNvPicPr>
          <p:nvPr/>
        </p:nvPicPr>
        <p:blipFill>
          <a:blip r:embed="rId3"/>
          <a:stretch>
            <a:fillRect/>
          </a:stretch>
        </p:blipFill>
        <p:spPr>
          <a:xfrm>
            <a:off x="304800" y="4038600"/>
            <a:ext cx="3810000" cy="2324950"/>
          </a:xfrm>
          <a:prstGeom prst="rect">
            <a:avLst/>
          </a:prstGeom>
          <a:ln w="57150">
            <a:solidFill>
              <a:srgbClr val="049D89"/>
            </a:solidFill>
          </a:ln>
        </p:spPr>
      </p:pic>
    </p:spTree>
    <p:extLst>
      <p:ext uri="{BB962C8B-B14F-4D97-AF65-F5344CB8AC3E}">
        <p14:creationId xmlns:p14="http://schemas.microsoft.com/office/powerpoint/2010/main" val="284608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724" y="1005077"/>
            <a:ext cx="7172325" cy="4834255"/>
          </a:xfrm>
          <a:prstGeom prst="rect">
            <a:avLst/>
          </a:prstGeom>
        </p:spPr>
        <p:txBody>
          <a:bodyPr vert="horz" wrap="square" lIns="0" tIns="13335" rIns="0" bIns="0" rtlCol="0">
            <a:spAutoFit/>
          </a:bodyPr>
          <a:lstStyle/>
          <a:p>
            <a:pPr marL="123189">
              <a:lnSpc>
                <a:spcPct val="100000"/>
              </a:lnSpc>
              <a:spcBef>
                <a:spcPts val="105"/>
              </a:spcBef>
            </a:pPr>
            <a:r>
              <a:rPr sz="1400" b="1" dirty="0">
                <a:latin typeface="Arial"/>
                <a:cs typeface="Arial"/>
              </a:rPr>
              <a:t>Universidad</a:t>
            </a:r>
            <a:r>
              <a:rPr sz="1400" b="1" spc="-40" dirty="0">
                <a:latin typeface="Arial"/>
                <a:cs typeface="Arial"/>
              </a:rPr>
              <a:t> </a:t>
            </a:r>
            <a:r>
              <a:rPr sz="1400" b="1" spc="-20" dirty="0">
                <a:latin typeface="Arial"/>
                <a:cs typeface="Arial"/>
              </a:rPr>
              <a:t>Tecnológica</a:t>
            </a:r>
            <a:r>
              <a:rPr sz="1400" b="1" spc="-40" dirty="0">
                <a:latin typeface="Arial"/>
                <a:cs typeface="Arial"/>
              </a:rPr>
              <a:t> </a:t>
            </a:r>
            <a:r>
              <a:rPr sz="1400" b="1" dirty="0">
                <a:latin typeface="Arial"/>
                <a:cs typeface="Arial"/>
              </a:rPr>
              <a:t>de</a:t>
            </a:r>
            <a:r>
              <a:rPr sz="1400" b="1" spc="-15" dirty="0">
                <a:latin typeface="Arial"/>
                <a:cs typeface="Arial"/>
              </a:rPr>
              <a:t> </a:t>
            </a:r>
            <a:r>
              <a:rPr sz="1400" b="1" spc="-10" dirty="0">
                <a:latin typeface="Arial"/>
                <a:cs typeface="Arial"/>
              </a:rPr>
              <a:t>Guaymas</a:t>
            </a:r>
            <a:endParaRPr sz="1400" dirty="0">
              <a:latin typeface="Arial"/>
              <a:cs typeface="Arial"/>
            </a:endParaRPr>
          </a:p>
          <a:p>
            <a:pPr marL="123189">
              <a:lnSpc>
                <a:spcPct val="100000"/>
              </a:lnSpc>
            </a:pPr>
            <a:r>
              <a:rPr sz="1400" b="1" dirty="0">
                <a:latin typeface="Arial"/>
                <a:cs typeface="Arial"/>
              </a:rPr>
              <a:t>Programas</a:t>
            </a:r>
            <a:r>
              <a:rPr sz="1400" b="1" spc="-40" dirty="0">
                <a:latin typeface="Arial"/>
                <a:cs typeface="Arial"/>
              </a:rPr>
              <a:t> </a:t>
            </a:r>
            <a:r>
              <a:rPr sz="1400" b="1" dirty="0">
                <a:latin typeface="Arial"/>
                <a:cs typeface="Arial"/>
              </a:rPr>
              <a:t>Educativos</a:t>
            </a:r>
            <a:r>
              <a:rPr sz="1400" b="1" spc="-50" dirty="0">
                <a:latin typeface="Arial"/>
                <a:cs typeface="Arial"/>
              </a:rPr>
              <a:t> </a:t>
            </a:r>
            <a:r>
              <a:rPr sz="1400" b="1" dirty="0">
                <a:latin typeface="Arial"/>
                <a:cs typeface="Arial"/>
              </a:rPr>
              <a:t>del</a:t>
            </a:r>
            <a:r>
              <a:rPr sz="1400" b="1" spc="-30" dirty="0">
                <a:latin typeface="Arial"/>
                <a:cs typeface="Arial"/>
              </a:rPr>
              <a:t> </a:t>
            </a:r>
            <a:r>
              <a:rPr sz="1400" b="1" dirty="0">
                <a:latin typeface="Arial"/>
                <a:cs typeface="Arial"/>
              </a:rPr>
              <a:t>nivel</a:t>
            </a:r>
            <a:r>
              <a:rPr sz="1400" b="1" spc="-30" dirty="0">
                <a:latin typeface="Arial"/>
                <a:cs typeface="Arial"/>
              </a:rPr>
              <a:t> </a:t>
            </a:r>
            <a:r>
              <a:rPr sz="1400" b="1" dirty="0">
                <a:latin typeface="Arial"/>
                <a:cs typeface="Arial"/>
              </a:rPr>
              <a:t>Técnico</a:t>
            </a:r>
            <a:r>
              <a:rPr sz="1400" b="1" spc="-65" dirty="0">
                <a:latin typeface="Arial"/>
                <a:cs typeface="Arial"/>
              </a:rPr>
              <a:t> </a:t>
            </a:r>
            <a:r>
              <a:rPr sz="1400" b="1" dirty="0">
                <a:latin typeface="Arial"/>
                <a:cs typeface="Arial"/>
              </a:rPr>
              <a:t>Superior</a:t>
            </a:r>
            <a:r>
              <a:rPr sz="1400" b="1" spc="-30" dirty="0">
                <a:latin typeface="Arial"/>
                <a:cs typeface="Arial"/>
              </a:rPr>
              <a:t> </a:t>
            </a:r>
            <a:r>
              <a:rPr sz="1400" b="1" dirty="0">
                <a:latin typeface="Arial"/>
                <a:cs typeface="Arial"/>
              </a:rPr>
              <a:t>Universitario</a:t>
            </a:r>
            <a:r>
              <a:rPr sz="1400" b="1" spc="-60" dirty="0">
                <a:latin typeface="Arial"/>
                <a:cs typeface="Arial"/>
              </a:rPr>
              <a:t> </a:t>
            </a:r>
            <a:r>
              <a:rPr sz="1400" b="1" spc="-10" dirty="0">
                <a:latin typeface="Arial"/>
                <a:cs typeface="Arial"/>
              </a:rPr>
              <a:t>(T.S.U.)</a:t>
            </a:r>
            <a:endParaRPr sz="1400" dirty="0">
              <a:latin typeface="Arial"/>
              <a:cs typeface="Arial"/>
            </a:endParaRPr>
          </a:p>
          <a:p>
            <a:pPr>
              <a:lnSpc>
                <a:spcPct val="100000"/>
              </a:lnSpc>
              <a:spcBef>
                <a:spcPts val="1440"/>
              </a:spcBef>
            </a:pPr>
            <a:endParaRPr sz="1400" dirty="0">
              <a:latin typeface="Arial"/>
              <a:cs typeface="Arial"/>
            </a:endParaRPr>
          </a:p>
          <a:p>
            <a:pPr marL="483234">
              <a:lnSpc>
                <a:spcPct val="100000"/>
              </a:lnSpc>
            </a:pPr>
            <a:r>
              <a:rPr sz="1200" spc="-20" dirty="0">
                <a:latin typeface="Arial MT"/>
                <a:cs typeface="Arial MT"/>
              </a:rPr>
              <a:t>T.S.U.</a:t>
            </a:r>
            <a:r>
              <a:rPr sz="1200" spc="-10" dirty="0">
                <a:latin typeface="Arial MT"/>
                <a:cs typeface="Arial MT"/>
              </a:rPr>
              <a:t> </a:t>
            </a:r>
            <a:r>
              <a:rPr sz="1200" dirty="0">
                <a:latin typeface="Arial MT"/>
                <a:cs typeface="Arial MT"/>
              </a:rPr>
              <a:t>en</a:t>
            </a:r>
            <a:r>
              <a:rPr sz="1200" spc="-10" dirty="0">
                <a:latin typeface="Arial MT"/>
                <a:cs typeface="Arial MT"/>
              </a:rPr>
              <a:t> Manufactura</a:t>
            </a:r>
            <a:r>
              <a:rPr sz="1200" spc="-105" dirty="0">
                <a:latin typeface="Arial MT"/>
                <a:cs typeface="Arial MT"/>
              </a:rPr>
              <a:t> </a:t>
            </a:r>
            <a:r>
              <a:rPr sz="1200" dirty="0">
                <a:latin typeface="Arial MT"/>
                <a:cs typeface="Arial MT"/>
              </a:rPr>
              <a:t>Aeronáutica</a:t>
            </a:r>
            <a:r>
              <a:rPr sz="1200" spc="-45" dirty="0">
                <a:latin typeface="Arial MT"/>
                <a:cs typeface="Arial MT"/>
              </a:rPr>
              <a:t> </a:t>
            </a:r>
            <a:r>
              <a:rPr sz="1200" dirty="0">
                <a:latin typeface="Arial MT"/>
                <a:cs typeface="Arial MT"/>
              </a:rPr>
              <a:t>Área Maquinados</a:t>
            </a:r>
            <a:r>
              <a:rPr sz="1200" spc="-35" dirty="0">
                <a:latin typeface="Arial MT"/>
                <a:cs typeface="Arial MT"/>
              </a:rPr>
              <a:t> </a:t>
            </a:r>
            <a:r>
              <a:rPr sz="1200" dirty="0">
                <a:latin typeface="Arial MT"/>
                <a:cs typeface="Arial MT"/>
              </a:rPr>
              <a:t>de</a:t>
            </a:r>
            <a:r>
              <a:rPr sz="1200" spc="-10" dirty="0">
                <a:latin typeface="Arial MT"/>
                <a:cs typeface="Arial MT"/>
              </a:rPr>
              <a:t> Precisión</a:t>
            </a:r>
            <a:endParaRPr sz="1200" dirty="0">
              <a:latin typeface="Arial MT"/>
              <a:cs typeface="Arial MT"/>
            </a:endParaRPr>
          </a:p>
          <a:p>
            <a:pPr>
              <a:lnSpc>
                <a:spcPct val="100000"/>
              </a:lnSpc>
              <a:spcBef>
                <a:spcPts val="780"/>
              </a:spcBef>
            </a:pPr>
            <a:endParaRPr sz="1200" dirty="0">
              <a:latin typeface="Arial MT"/>
              <a:cs typeface="Arial MT"/>
            </a:endParaRPr>
          </a:p>
          <a:p>
            <a:pPr marL="483234">
              <a:lnSpc>
                <a:spcPct val="100000"/>
              </a:lnSpc>
            </a:pPr>
            <a:r>
              <a:rPr sz="1200" spc="-20" dirty="0">
                <a:latin typeface="Arial MT"/>
                <a:cs typeface="Arial MT"/>
              </a:rPr>
              <a:t>T.S.U.</a:t>
            </a:r>
            <a:r>
              <a:rPr sz="1200" spc="-25" dirty="0">
                <a:latin typeface="Arial MT"/>
                <a:cs typeface="Arial MT"/>
              </a:rPr>
              <a:t> </a:t>
            </a:r>
            <a:r>
              <a:rPr sz="1200" dirty="0">
                <a:latin typeface="Arial MT"/>
                <a:cs typeface="Arial MT"/>
              </a:rPr>
              <a:t>en</a:t>
            </a:r>
            <a:r>
              <a:rPr sz="1200" spc="-20" dirty="0">
                <a:latin typeface="Arial MT"/>
                <a:cs typeface="Arial MT"/>
              </a:rPr>
              <a:t> </a:t>
            </a:r>
            <a:r>
              <a:rPr sz="1200" dirty="0">
                <a:latin typeface="Arial MT"/>
                <a:cs typeface="Arial MT"/>
              </a:rPr>
              <a:t>Procesos</a:t>
            </a:r>
            <a:r>
              <a:rPr sz="1200" spc="-40" dirty="0">
                <a:latin typeface="Arial MT"/>
                <a:cs typeface="Arial MT"/>
              </a:rPr>
              <a:t> </a:t>
            </a:r>
            <a:r>
              <a:rPr sz="1200" dirty="0">
                <a:latin typeface="Arial MT"/>
                <a:cs typeface="Arial MT"/>
              </a:rPr>
              <a:t>Industriales</a:t>
            </a:r>
            <a:r>
              <a:rPr sz="1200" spc="-45" dirty="0">
                <a:latin typeface="Arial MT"/>
                <a:cs typeface="Arial MT"/>
              </a:rPr>
              <a:t> </a:t>
            </a:r>
            <a:r>
              <a:rPr sz="1200" dirty="0">
                <a:latin typeface="Arial MT"/>
                <a:cs typeface="Arial MT"/>
              </a:rPr>
              <a:t>Área</a:t>
            </a:r>
            <a:r>
              <a:rPr sz="1200" spc="-20" dirty="0">
                <a:latin typeface="Arial MT"/>
                <a:cs typeface="Arial MT"/>
              </a:rPr>
              <a:t> </a:t>
            </a:r>
            <a:r>
              <a:rPr sz="1200" spc="-10" dirty="0">
                <a:latin typeface="Arial MT"/>
                <a:cs typeface="Arial MT"/>
              </a:rPr>
              <a:t>Manufactura</a:t>
            </a:r>
            <a:endParaRPr sz="1200" dirty="0">
              <a:latin typeface="Arial MT"/>
              <a:cs typeface="Arial MT"/>
            </a:endParaRPr>
          </a:p>
          <a:p>
            <a:pPr>
              <a:lnSpc>
                <a:spcPct val="100000"/>
              </a:lnSpc>
              <a:spcBef>
                <a:spcPts val="780"/>
              </a:spcBef>
            </a:pPr>
            <a:endParaRPr sz="1200" dirty="0">
              <a:latin typeface="Arial MT"/>
              <a:cs typeface="Arial MT"/>
            </a:endParaRPr>
          </a:p>
          <a:p>
            <a:pPr marL="483234">
              <a:lnSpc>
                <a:spcPct val="100000"/>
              </a:lnSpc>
            </a:pPr>
            <a:r>
              <a:rPr sz="1200" spc="-20" dirty="0">
                <a:latin typeface="Arial MT"/>
                <a:cs typeface="Arial MT"/>
              </a:rPr>
              <a:t>T.S.U.</a:t>
            </a:r>
            <a:r>
              <a:rPr sz="1200" spc="-30" dirty="0">
                <a:latin typeface="Arial MT"/>
                <a:cs typeface="Arial MT"/>
              </a:rPr>
              <a:t> </a:t>
            </a:r>
            <a:r>
              <a:rPr sz="1200" dirty="0">
                <a:latin typeface="Arial MT"/>
                <a:cs typeface="Arial MT"/>
              </a:rPr>
              <a:t>en</a:t>
            </a:r>
            <a:r>
              <a:rPr sz="1200" spc="-25" dirty="0">
                <a:latin typeface="Arial MT"/>
                <a:cs typeface="Arial MT"/>
              </a:rPr>
              <a:t> </a:t>
            </a:r>
            <a:r>
              <a:rPr sz="1200" dirty="0">
                <a:latin typeface="Arial MT"/>
                <a:cs typeface="Arial MT"/>
              </a:rPr>
              <a:t>Mecatrónica</a:t>
            </a:r>
            <a:r>
              <a:rPr sz="1200" spc="-50" dirty="0">
                <a:latin typeface="Arial MT"/>
                <a:cs typeface="Arial MT"/>
              </a:rPr>
              <a:t> </a:t>
            </a:r>
            <a:r>
              <a:rPr sz="1200" dirty="0">
                <a:latin typeface="Arial MT"/>
                <a:cs typeface="Arial MT"/>
              </a:rPr>
              <a:t>Área</a:t>
            </a:r>
            <a:r>
              <a:rPr sz="1200" spc="-80" dirty="0">
                <a:latin typeface="Arial MT"/>
                <a:cs typeface="Arial MT"/>
              </a:rPr>
              <a:t> </a:t>
            </a:r>
            <a:r>
              <a:rPr sz="1200" spc="-10" dirty="0">
                <a:latin typeface="Arial MT"/>
                <a:cs typeface="Arial MT"/>
              </a:rPr>
              <a:t>Automatización</a:t>
            </a:r>
            <a:endParaRPr sz="1200" dirty="0">
              <a:latin typeface="Arial MT"/>
              <a:cs typeface="Arial MT"/>
            </a:endParaRPr>
          </a:p>
          <a:p>
            <a:pPr>
              <a:lnSpc>
                <a:spcPct val="100000"/>
              </a:lnSpc>
              <a:spcBef>
                <a:spcPts val="780"/>
              </a:spcBef>
            </a:pPr>
            <a:endParaRPr sz="1200" dirty="0">
              <a:latin typeface="Arial MT"/>
              <a:cs typeface="Arial MT"/>
            </a:endParaRPr>
          </a:p>
          <a:p>
            <a:pPr marL="483234">
              <a:lnSpc>
                <a:spcPct val="100000"/>
              </a:lnSpc>
            </a:pPr>
            <a:r>
              <a:rPr sz="1200" spc="-20" dirty="0">
                <a:latin typeface="Arial MT"/>
                <a:cs typeface="Arial MT"/>
              </a:rPr>
              <a:t>T.S.U. </a:t>
            </a:r>
            <a:r>
              <a:rPr sz="1200" dirty="0">
                <a:latin typeface="Arial MT"/>
                <a:cs typeface="Arial MT"/>
              </a:rPr>
              <a:t>en</a:t>
            </a:r>
            <a:r>
              <a:rPr sz="1200" spc="-80" dirty="0">
                <a:latin typeface="Arial MT"/>
                <a:cs typeface="Arial MT"/>
              </a:rPr>
              <a:t> </a:t>
            </a:r>
            <a:r>
              <a:rPr sz="1200" dirty="0">
                <a:latin typeface="Arial MT"/>
                <a:cs typeface="Arial MT"/>
              </a:rPr>
              <a:t>Administración</a:t>
            </a:r>
            <a:r>
              <a:rPr sz="1200" spc="-40" dirty="0">
                <a:latin typeface="Arial MT"/>
                <a:cs typeface="Arial MT"/>
              </a:rPr>
              <a:t> </a:t>
            </a:r>
            <a:r>
              <a:rPr sz="1200" dirty="0">
                <a:latin typeface="Arial MT"/>
                <a:cs typeface="Arial MT"/>
              </a:rPr>
              <a:t>Área</a:t>
            </a:r>
            <a:r>
              <a:rPr sz="1200" spc="-25" dirty="0">
                <a:latin typeface="Arial MT"/>
                <a:cs typeface="Arial MT"/>
              </a:rPr>
              <a:t> </a:t>
            </a:r>
            <a:r>
              <a:rPr sz="1200" dirty="0">
                <a:latin typeface="Arial MT"/>
                <a:cs typeface="Arial MT"/>
              </a:rPr>
              <a:t>Formulación</a:t>
            </a:r>
            <a:r>
              <a:rPr sz="1200" spc="-55" dirty="0">
                <a:latin typeface="Arial MT"/>
                <a:cs typeface="Arial MT"/>
              </a:rPr>
              <a:t> </a:t>
            </a:r>
            <a:r>
              <a:rPr sz="1200" dirty="0">
                <a:latin typeface="Arial MT"/>
                <a:cs typeface="Arial MT"/>
              </a:rPr>
              <a:t>y</a:t>
            </a:r>
            <a:r>
              <a:rPr sz="1200" spc="-10" dirty="0">
                <a:latin typeface="Arial MT"/>
                <a:cs typeface="Arial MT"/>
              </a:rPr>
              <a:t> </a:t>
            </a:r>
            <a:r>
              <a:rPr sz="1200" dirty="0">
                <a:latin typeface="Arial MT"/>
                <a:cs typeface="Arial MT"/>
              </a:rPr>
              <a:t>Evaluación</a:t>
            </a:r>
            <a:r>
              <a:rPr sz="1200" spc="-35" dirty="0">
                <a:latin typeface="Arial MT"/>
                <a:cs typeface="Arial MT"/>
              </a:rPr>
              <a:t> </a:t>
            </a:r>
            <a:r>
              <a:rPr sz="1200" dirty="0">
                <a:latin typeface="Arial MT"/>
                <a:cs typeface="Arial MT"/>
              </a:rPr>
              <a:t>de</a:t>
            </a:r>
            <a:r>
              <a:rPr sz="1200" spc="-15" dirty="0">
                <a:latin typeface="Arial MT"/>
                <a:cs typeface="Arial MT"/>
              </a:rPr>
              <a:t> </a:t>
            </a:r>
            <a:r>
              <a:rPr sz="1200" spc="-10" dirty="0">
                <a:latin typeface="Arial MT"/>
                <a:cs typeface="Arial MT"/>
              </a:rPr>
              <a:t>Proyectos</a:t>
            </a:r>
            <a:endParaRPr sz="1200" dirty="0">
              <a:latin typeface="Arial MT"/>
              <a:cs typeface="Arial MT"/>
            </a:endParaRPr>
          </a:p>
          <a:p>
            <a:pPr>
              <a:lnSpc>
                <a:spcPct val="100000"/>
              </a:lnSpc>
            </a:pPr>
            <a:endParaRPr sz="1200" dirty="0">
              <a:latin typeface="Arial MT"/>
              <a:cs typeface="Arial MT"/>
            </a:endParaRPr>
          </a:p>
          <a:p>
            <a:pPr>
              <a:lnSpc>
                <a:spcPct val="100000"/>
              </a:lnSpc>
              <a:spcBef>
                <a:spcPts val="229"/>
              </a:spcBef>
            </a:pPr>
            <a:endParaRPr sz="1200" dirty="0">
              <a:latin typeface="Arial MT"/>
              <a:cs typeface="Arial MT"/>
            </a:endParaRPr>
          </a:p>
          <a:p>
            <a:pPr marL="12700">
              <a:lnSpc>
                <a:spcPct val="100000"/>
              </a:lnSpc>
              <a:spcBef>
                <a:spcPts val="5"/>
              </a:spcBef>
            </a:pPr>
            <a:r>
              <a:rPr sz="1400" b="1" dirty="0">
                <a:latin typeface="Arial"/>
                <a:cs typeface="Arial"/>
              </a:rPr>
              <a:t>Programas</a:t>
            </a:r>
            <a:r>
              <a:rPr sz="1400" b="1" spc="-20" dirty="0">
                <a:latin typeface="Arial"/>
                <a:cs typeface="Arial"/>
              </a:rPr>
              <a:t> </a:t>
            </a:r>
            <a:r>
              <a:rPr sz="1400" b="1" dirty="0">
                <a:latin typeface="Arial"/>
                <a:cs typeface="Arial"/>
              </a:rPr>
              <a:t>Educativos</a:t>
            </a:r>
            <a:r>
              <a:rPr sz="1400" b="1" spc="-30" dirty="0">
                <a:latin typeface="Arial"/>
                <a:cs typeface="Arial"/>
              </a:rPr>
              <a:t> </a:t>
            </a:r>
            <a:r>
              <a:rPr sz="1400" b="1" dirty="0">
                <a:latin typeface="Arial"/>
                <a:cs typeface="Arial"/>
              </a:rPr>
              <a:t>del</a:t>
            </a:r>
            <a:r>
              <a:rPr sz="1400" b="1" spc="-15" dirty="0">
                <a:latin typeface="Arial"/>
                <a:cs typeface="Arial"/>
              </a:rPr>
              <a:t> </a:t>
            </a:r>
            <a:r>
              <a:rPr sz="1400" b="1" dirty="0">
                <a:latin typeface="Arial"/>
                <a:cs typeface="Arial"/>
              </a:rPr>
              <a:t>nivel</a:t>
            </a:r>
            <a:r>
              <a:rPr sz="1400" b="1" spc="-15" dirty="0">
                <a:latin typeface="Arial"/>
                <a:cs typeface="Arial"/>
              </a:rPr>
              <a:t> </a:t>
            </a:r>
            <a:r>
              <a:rPr sz="1400" b="1" dirty="0">
                <a:latin typeface="Arial"/>
                <a:cs typeface="Arial"/>
              </a:rPr>
              <a:t>de</a:t>
            </a:r>
            <a:r>
              <a:rPr sz="1400" b="1" spc="-20" dirty="0">
                <a:latin typeface="Arial"/>
                <a:cs typeface="Arial"/>
              </a:rPr>
              <a:t> </a:t>
            </a:r>
            <a:r>
              <a:rPr sz="1400" b="1" spc="-10" dirty="0">
                <a:latin typeface="Arial"/>
                <a:cs typeface="Arial"/>
              </a:rPr>
              <a:t>Ingeniería/Licenciatura</a:t>
            </a:r>
            <a:r>
              <a:rPr sz="1400" b="1" spc="-45" dirty="0">
                <a:latin typeface="Arial"/>
                <a:cs typeface="Arial"/>
              </a:rPr>
              <a:t> </a:t>
            </a:r>
            <a:r>
              <a:rPr sz="1400" b="1" spc="-10" dirty="0">
                <a:latin typeface="Arial"/>
                <a:cs typeface="Arial"/>
              </a:rPr>
              <a:t>(Continuidad</a:t>
            </a:r>
            <a:r>
              <a:rPr sz="1400" b="1" spc="-50" dirty="0">
                <a:latin typeface="Arial"/>
                <a:cs typeface="Arial"/>
              </a:rPr>
              <a:t> </a:t>
            </a:r>
            <a:r>
              <a:rPr sz="1400" b="1" dirty="0">
                <a:latin typeface="Arial"/>
                <a:cs typeface="Arial"/>
              </a:rPr>
              <a:t>de</a:t>
            </a:r>
            <a:r>
              <a:rPr sz="1400" b="1" spc="-10" dirty="0">
                <a:latin typeface="Arial"/>
                <a:cs typeface="Arial"/>
              </a:rPr>
              <a:t> estudios)</a:t>
            </a:r>
            <a:endParaRPr sz="1400" dirty="0">
              <a:latin typeface="Arial"/>
              <a:cs typeface="Arial"/>
            </a:endParaRPr>
          </a:p>
          <a:p>
            <a:pPr marL="483234" marR="4060825">
              <a:lnSpc>
                <a:spcPct val="250000"/>
              </a:lnSpc>
              <a:spcBef>
                <a:spcPts val="130"/>
              </a:spcBef>
            </a:pPr>
            <a:r>
              <a:rPr sz="1200" dirty="0">
                <a:latin typeface="Arial MT"/>
                <a:cs typeface="Arial MT"/>
              </a:rPr>
              <a:t>Ingeniería</a:t>
            </a:r>
            <a:r>
              <a:rPr sz="1200" spc="-30" dirty="0">
                <a:latin typeface="Arial MT"/>
                <a:cs typeface="Arial MT"/>
              </a:rPr>
              <a:t> </a:t>
            </a:r>
            <a:r>
              <a:rPr sz="1200" dirty="0">
                <a:latin typeface="Arial MT"/>
                <a:cs typeface="Arial MT"/>
              </a:rPr>
              <a:t>en</a:t>
            </a:r>
            <a:r>
              <a:rPr sz="1200" spc="-30" dirty="0">
                <a:latin typeface="Arial MT"/>
                <a:cs typeface="Arial MT"/>
              </a:rPr>
              <a:t> </a:t>
            </a:r>
            <a:r>
              <a:rPr sz="1200" dirty="0">
                <a:latin typeface="Arial MT"/>
                <a:cs typeface="Arial MT"/>
              </a:rPr>
              <a:t>Sistemas</a:t>
            </a:r>
            <a:r>
              <a:rPr sz="1200" spc="-30" dirty="0">
                <a:latin typeface="Arial MT"/>
                <a:cs typeface="Arial MT"/>
              </a:rPr>
              <a:t> </a:t>
            </a:r>
            <a:r>
              <a:rPr sz="1200" spc="-10" dirty="0">
                <a:latin typeface="Arial MT"/>
                <a:cs typeface="Arial MT"/>
              </a:rPr>
              <a:t>Productivos </a:t>
            </a:r>
            <a:r>
              <a:rPr sz="1200" dirty="0">
                <a:latin typeface="Arial MT"/>
                <a:cs typeface="Arial MT"/>
              </a:rPr>
              <a:t>Ingeniería</a:t>
            </a:r>
            <a:r>
              <a:rPr sz="1200" spc="5" dirty="0">
                <a:latin typeface="Arial MT"/>
                <a:cs typeface="Arial MT"/>
              </a:rPr>
              <a:t> </a:t>
            </a:r>
            <a:r>
              <a:rPr sz="1200" dirty="0">
                <a:latin typeface="Arial MT"/>
                <a:cs typeface="Arial MT"/>
              </a:rPr>
              <a:t>en</a:t>
            </a:r>
            <a:r>
              <a:rPr sz="1200" spc="5" dirty="0">
                <a:latin typeface="Arial MT"/>
                <a:cs typeface="Arial MT"/>
              </a:rPr>
              <a:t> </a:t>
            </a:r>
            <a:r>
              <a:rPr sz="1200" spc="-10" dirty="0">
                <a:latin typeface="Arial MT"/>
                <a:cs typeface="Arial MT"/>
              </a:rPr>
              <a:t>Manufactura</a:t>
            </a:r>
            <a:r>
              <a:rPr sz="1200" spc="-85" dirty="0">
                <a:latin typeface="Arial MT"/>
                <a:cs typeface="Arial MT"/>
              </a:rPr>
              <a:t> </a:t>
            </a:r>
            <a:r>
              <a:rPr sz="1200" spc="-10" dirty="0">
                <a:latin typeface="Arial MT"/>
                <a:cs typeface="Arial MT"/>
              </a:rPr>
              <a:t>Aeronáutica</a:t>
            </a:r>
            <a:endParaRPr sz="1200" dirty="0">
              <a:latin typeface="Arial MT"/>
              <a:cs typeface="Arial MT"/>
            </a:endParaRPr>
          </a:p>
          <a:p>
            <a:pPr marL="483234" marR="3362325">
              <a:lnSpc>
                <a:spcPts val="3600"/>
              </a:lnSpc>
              <a:spcBef>
                <a:spcPts val="280"/>
              </a:spcBef>
            </a:pPr>
            <a:r>
              <a:rPr sz="1200" dirty="0">
                <a:latin typeface="Arial MT"/>
                <a:cs typeface="Arial MT"/>
              </a:rPr>
              <a:t>Licenciatura</a:t>
            </a:r>
            <a:r>
              <a:rPr sz="1200" spc="-15" dirty="0">
                <a:latin typeface="Arial MT"/>
                <a:cs typeface="Arial MT"/>
              </a:rPr>
              <a:t> </a:t>
            </a:r>
            <a:r>
              <a:rPr sz="1200" dirty="0">
                <a:latin typeface="Arial MT"/>
                <a:cs typeface="Arial MT"/>
              </a:rPr>
              <a:t>en</a:t>
            </a:r>
            <a:r>
              <a:rPr sz="1200" spc="-45" dirty="0">
                <a:latin typeface="Arial MT"/>
                <a:cs typeface="Arial MT"/>
              </a:rPr>
              <a:t> </a:t>
            </a:r>
            <a:r>
              <a:rPr sz="1200" dirty="0">
                <a:latin typeface="Arial MT"/>
                <a:cs typeface="Arial MT"/>
              </a:rPr>
              <a:t>Gestión</a:t>
            </a:r>
            <a:r>
              <a:rPr sz="1200" spc="-20" dirty="0">
                <a:latin typeface="Arial MT"/>
                <a:cs typeface="Arial MT"/>
              </a:rPr>
              <a:t> </a:t>
            </a:r>
            <a:r>
              <a:rPr sz="1200" dirty="0">
                <a:latin typeface="Arial MT"/>
                <a:cs typeface="Arial MT"/>
              </a:rPr>
              <a:t>de</a:t>
            </a:r>
            <a:r>
              <a:rPr sz="1200" spc="-10" dirty="0">
                <a:latin typeface="Arial MT"/>
                <a:cs typeface="Arial MT"/>
              </a:rPr>
              <a:t> </a:t>
            </a:r>
            <a:r>
              <a:rPr sz="1200" dirty="0">
                <a:latin typeface="Arial MT"/>
                <a:cs typeface="Arial MT"/>
              </a:rPr>
              <a:t>Negocios</a:t>
            </a:r>
            <a:r>
              <a:rPr sz="1200" spc="-35" dirty="0">
                <a:latin typeface="Arial MT"/>
                <a:cs typeface="Arial MT"/>
              </a:rPr>
              <a:t> </a:t>
            </a:r>
            <a:r>
              <a:rPr sz="1200" dirty="0">
                <a:latin typeface="Arial MT"/>
                <a:cs typeface="Arial MT"/>
              </a:rPr>
              <a:t>y </a:t>
            </a:r>
            <a:r>
              <a:rPr sz="1200" spc="-10" dirty="0">
                <a:latin typeface="Arial MT"/>
                <a:cs typeface="Arial MT"/>
              </a:rPr>
              <a:t>Proyectos </a:t>
            </a:r>
            <a:r>
              <a:rPr sz="1200" dirty="0">
                <a:latin typeface="Arial MT"/>
                <a:cs typeface="Arial MT"/>
              </a:rPr>
              <a:t>Ingeniería</a:t>
            </a:r>
            <a:r>
              <a:rPr sz="1200" spc="-40" dirty="0">
                <a:latin typeface="Arial MT"/>
                <a:cs typeface="Arial MT"/>
              </a:rPr>
              <a:t> </a:t>
            </a:r>
            <a:r>
              <a:rPr sz="1200" spc="-10" dirty="0">
                <a:latin typeface="Arial MT"/>
                <a:cs typeface="Arial MT"/>
              </a:rPr>
              <a:t>Mecatrónica</a:t>
            </a:r>
            <a:endParaRPr sz="1200" dirty="0">
              <a:latin typeface="Arial MT"/>
              <a:cs typeface="Arial MT"/>
            </a:endParaRPr>
          </a:p>
        </p:txBody>
      </p:sp>
      <p:pic>
        <p:nvPicPr>
          <p:cNvPr id="3" name="object 3"/>
          <p:cNvPicPr/>
          <p:nvPr/>
        </p:nvPicPr>
        <p:blipFill>
          <a:blip r:embed="rId2" cstate="print"/>
          <a:stretch>
            <a:fillRect/>
          </a:stretch>
        </p:blipFill>
        <p:spPr>
          <a:xfrm>
            <a:off x="979932" y="1694688"/>
            <a:ext cx="390144" cy="466343"/>
          </a:xfrm>
          <a:prstGeom prst="rect">
            <a:avLst/>
          </a:prstGeom>
        </p:spPr>
      </p:pic>
      <p:pic>
        <p:nvPicPr>
          <p:cNvPr id="4" name="object 4"/>
          <p:cNvPicPr/>
          <p:nvPr/>
        </p:nvPicPr>
        <p:blipFill>
          <a:blip r:embed="rId3" cstate="print"/>
          <a:stretch>
            <a:fillRect/>
          </a:stretch>
        </p:blipFill>
        <p:spPr>
          <a:xfrm>
            <a:off x="979932" y="2240279"/>
            <a:ext cx="390144" cy="382524"/>
          </a:xfrm>
          <a:prstGeom prst="rect">
            <a:avLst/>
          </a:prstGeom>
        </p:spPr>
      </p:pic>
      <p:pic>
        <p:nvPicPr>
          <p:cNvPr id="5" name="object 5"/>
          <p:cNvPicPr/>
          <p:nvPr/>
        </p:nvPicPr>
        <p:blipFill>
          <a:blip r:embed="rId4" cstate="print"/>
          <a:stretch>
            <a:fillRect/>
          </a:stretch>
        </p:blipFill>
        <p:spPr>
          <a:xfrm>
            <a:off x="984503" y="2706623"/>
            <a:ext cx="390144" cy="382524"/>
          </a:xfrm>
          <a:prstGeom prst="rect">
            <a:avLst/>
          </a:prstGeom>
        </p:spPr>
      </p:pic>
      <p:pic>
        <p:nvPicPr>
          <p:cNvPr id="6" name="object 6"/>
          <p:cNvPicPr/>
          <p:nvPr/>
        </p:nvPicPr>
        <p:blipFill>
          <a:blip r:embed="rId5" cstate="print"/>
          <a:stretch>
            <a:fillRect/>
          </a:stretch>
        </p:blipFill>
        <p:spPr>
          <a:xfrm>
            <a:off x="984503" y="3168395"/>
            <a:ext cx="390144" cy="382524"/>
          </a:xfrm>
          <a:prstGeom prst="rect">
            <a:avLst/>
          </a:prstGeom>
        </p:spPr>
      </p:pic>
      <p:pic>
        <p:nvPicPr>
          <p:cNvPr id="7" name="object 7"/>
          <p:cNvPicPr/>
          <p:nvPr/>
        </p:nvPicPr>
        <p:blipFill>
          <a:blip r:embed="rId6" cstate="print"/>
          <a:stretch>
            <a:fillRect/>
          </a:stretch>
        </p:blipFill>
        <p:spPr>
          <a:xfrm>
            <a:off x="979932" y="4117847"/>
            <a:ext cx="390144" cy="382524"/>
          </a:xfrm>
          <a:prstGeom prst="rect">
            <a:avLst/>
          </a:prstGeom>
        </p:spPr>
      </p:pic>
      <p:pic>
        <p:nvPicPr>
          <p:cNvPr id="8" name="object 8"/>
          <p:cNvPicPr/>
          <p:nvPr/>
        </p:nvPicPr>
        <p:blipFill>
          <a:blip r:embed="rId7" cstate="print"/>
          <a:stretch>
            <a:fillRect/>
          </a:stretch>
        </p:blipFill>
        <p:spPr>
          <a:xfrm>
            <a:off x="979932" y="4579620"/>
            <a:ext cx="390144" cy="382524"/>
          </a:xfrm>
          <a:prstGeom prst="rect">
            <a:avLst/>
          </a:prstGeom>
        </p:spPr>
      </p:pic>
      <p:pic>
        <p:nvPicPr>
          <p:cNvPr id="9" name="object 9"/>
          <p:cNvPicPr/>
          <p:nvPr/>
        </p:nvPicPr>
        <p:blipFill>
          <a:blip r:embed="rId8" cstate="print"/>
          <a:stretch>
            <a:fillRect/>
          </a:stretch>
        </p:blipFill>
        <p:spPr>
          <a:xfrm>
            <a:off x="984503" y="5045964"/>
            <a:ext cx="390144" cy="382524"/>
          </a:xfrm>
          <a:prstGeom prst="rect">
            <a:avLst/>
          </a:prstGeom>
        </p:spPr>
      </p:pic>
      <p:pic>
        <p:nvPicPr>
          <p:cNvPr id="10" name="object 10"/>
          <p:cNvPicPr/>
          <p:nvPr/>
        </p:nvPicPr>
        <p:blipFill>
          <a:blip r:embed="rId9" cstate="print"/>
          <a:stretch>
            <a:fillRect/>
          </a:stretch>
        </p:blipFill>
        <p:spPr>
          <a:xfrm>
            <a:off x="979932" y="5510784"/>
            <a:ext cx="390144" cy="382524"/>
          </a:xfrm>
          <a:prstGeom prst="rect">
            <a:avLst/>
          </a:prstGeom>
        </p:spPr>
      </p:pic>
      <p:sp>
        <p:nvSpPr>
          <p:cNvPr id="11" name="object 11"/>
          <p:cNvSpPr txBox="1">
            <a:spLocks noGrp="1"/>
          </p:cNvSpPr>
          <p:nvPr>
            <p:ph type="title"/>
          </p:nvPr>
        </p:nvSpPr>
        <p:spPr>
          <a:xfrm>
            <a:off x="2626028" y="630500"/>
            <a:ext cx="3815715"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PROGRAMAS</a:t>
            </a:r>
            <a:r>
              <a:rPr sz="2000" spc="-40" dirty="0">
                <a:latin typeface="Arial"/>
                <a:cs typeface="Arial"/>
              </a:rPr>
              <a:t> </a:t>
            </a:r>
            <a:r>
              <a:rPr sz="2000" spc="-10" dirty="0">
                <a:latin typeface="Arial"/>
                <a:cs typeface="Arial"/>
              </a:rPr>
              <a:t>VIGENTES</a:t>
            </a:r>
            <a:endParaRPr sz="20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B9CD0F-B7DF-4142-BABB-A16D0856D5BD}"/>
              </a:ext>
            </a:extLst>
          </p:cNvPr>
          <p:cNvPicPr>
            <a:picLocks noChangeAspect="1"/>
          </p:cNvPicPr>
          <p:nvPr/>
        </p:nvPicPr>
        <p:blipFill>
          <a:blip r:embed="rId2"/>
          <a:stretch>
            <a:fillRect/>
          </a:stretch>
        </p:blipFill>
        <p:spPr>
          <a:xfrm>
            <a:off x="211349" y="1905000"/>
            <a:ext cx="4817851" cy="3706039"/>
          </a:xfrm>
          <a:prstGeom prst="rect">
            <a:avLst/>
          </a:prstGeom>
          <a:ln w="57150">
            <a:solidFill>
              <a:srgbClr val="049D89"/>
            </a:solidFill>
          </a:ln>
        </p:spPr>
      </p:pic>
      <p:sp>
        <p:nvSpPr>
          <p:cNvPr id="7" name="object 23">
            <a:extLst>
              <a:ext uri="{FF2B5EF4-FFF2-40B4-BE49-F238E27FC236}">
                <a16:creationId xmlns:a16="http://schemas.microsoft.com/office/drawing/2014/main" id="{8B7D7C0B-7341-48A7-875D-19018A462663}"/>
              </a:ext>
            </a:extLst>
          </p:cNvPr>
          <p:cNvSpPr txBox="1">
            <a:spLocks/>
          </p:cNvSpPr>
          <p:nvPr/>
        </p:nvSpPr>
        <p:spPr>
          <a:xfrm>
            <a:off x="2466512" y="577341"/>
            <a:ext cx="4210975" cy="433529"/>
          </a:xfrm>
          <a:prstGeom prst="rect">
            <a:avLst/>
          </a:prstGeom>
        </p:spPr>
        <p:txBody>
          <a:bodyPr vert="horz" wrap="square" lIns="0" tIns="124536" rIns="0" bIns="0" rtlCol="0">
            <a:spAutoFit/>
          </a:bodyPr>
          <a:lstStyle>
            <a:lvl1pPr>
              <a:defRPr sz="3200" b="1" i="0">
                <a:solidFill>
                  <a:schemeClr val="tx1"/>
                </a:solidFill>
                <a:latin typeface="Calibri"/>
                <a:ea typeface="+mj-ea"/>
                <a:cs typeface="Calibri"/>
              </a:defRPr>
            </a:lvl1pPr>
          </a:lstStyle>
          <a:p>
            <a:pPr marL="23495" algn="ctr">
              <a:spcBef>
                <a:spcPts val="100"/>
              </a:spcBef>
            </a:pPr>
            <a:r>
              <a:rPr lang="es-ES" sz="2000" dirty="0">
                <a:solidFill>
                  <a:srgbClr val="049D89"/>
                </a:solidFill>
                <a:latin typeface="Arial"/>
                <a:cs typeface="Arial"/>
              </a:rPr>
              <a:t>CERTIFICACIÓN WHITE BELT</a:t>
            </a:r>
          </a:p>
        </p:txBody>
      </p:sp>
      <p:sp>
        <p:nvSpPr>
          <p:cNvPr id="11" name="Rectangle 2">
            <a:extLst>
              <a:ext uri="{FF2B5EF4-FFF2-40B4-BE49-F238E27FC236}">
                <a16:creationId xmlns:a16="http://schemas.microsoft.com/office/drawing/2014/main" id="{27805883-1D01-43D6-BEB3-CA8EC00FFF8E}"/>
              </a:ext>
            </a:extLst>
          </p:cNvPr>
          <p:cNvSpPr>
            <a:spLocks noChangeArrowheads="1"/>
          </p:cNvSpPr>
          <p:nvPr/>
        </p:nvSpPr>
        <p:spPr bwMode="auto">
          <a:xfrm>
            <a:off x="5257800" y="1263901"/>
            <a:ext cx="35814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chemeClr val="tx1"/>
                </a:solidFill>
                <a:effectLst/>
                <a:latin typeface="Arial" panose="020B0604020202020204" pitchFamily="34" charset="0"/>
              </a:rPr>
              <a:t>Se llevó a cabo la certificación White </a:t>
            </a:r>
            <a:r>
              <a:rPr kumimoji="0" lang="es-MX" altLang="es-MX" sz="1600" b="1" i="0" u="none" strike="noStrike" cap="none" normalizeH="0" baseline="0" dirty="0" err="1">
                <a:ln>
                  <a:noFill/>
                </a:ln>
                <a:solidFill>
                  <a:schemeClr val="tx1"/>
                </a:solidFill>
                <a:effectLst/>
                <a:latin typeface="Arial" panose="020B0604020202020204" pitchFamily="34" charset="0"/>
              </a:rPr>
              <a:t>Belt</a:t>
            </a:r>
            <a:r>
              <a:rPr kumimoji="0" lang="es-MX" altLang="es-MX" sz="1600" b="1" i="0" u="none" strike="noStrike" cap="none" normalizeH="0" baseline="0" dirty="0">
                <a:ln>
                  <a:noFill/>
                </a:ln>
                <a:solidFill>
                  <a:schemeClr val="tx1"/>
                </a:solidFill>
                <a:effectLst/>
                <a:latin typeface="Arial" panose="020B0604020202020204" pitchFamily="34" charset="0"/>
              </a:rPr>
              <a:t> dirigida a docentes y alumnos, con la finalidad de fortalecer sus competencias en temas relacionados con mejora continua, trabajo en equipo y herramientas básicas de calidad. A través de esta capacitación, los participantes adquirieron conocimientos enfocados en la optimización de procesos y la solución de problemas, contribuyendo al desarrollo académico y profesional de la comunidad universitaria. Estas acciones reafirman el compromiso institucional con la formación integral y la actualización constante de estudiantes y personal docente.</a:t>
            </a:r>
          </a:p>
        </p:txBody>
      </p:sp>
    </p:spTree>
    <p:extLst>
      <p:ext uri="{BB962C8B-B14F-4D97-AF65-F5344CB8AC3E}">
        <p14:creationId xmlns:p14="http://schemas.microsoft.com/office/powerpoint/2010/main" val="1044709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F49FCE6-34D7-46E0-9E34-D3BCBDB8606A}"/>
              </a:ext>
            </a:extLst>
          </p:cNvPr>
          <p:cNvSpPr>
            <a:spLocks noChangeArrowheads="1"/>
          </p:cNvSpPr>
          <p:nvPr/>
        </p:nvSpPr>
        <p:spPr bwMode="auto">
          <a:xfrm>
            <a:off x="5334000" y="2057400"/>
            <a:ext cx="3276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ES" b="1" dirty="0">
                <a:latin typeface="Arial" panose="020B0604020202020204" pitchFamily="34" charset="0"/>
                <a:cs typeface="Arial" panose="020B0604020202020204" pitchFamily="34" charset="0"/>
              </a:rPr>
              <a:t>Se desarrolló una página institucional destinada al apartado de espacios universitarios, integrando información y acceso a laboratorios, auditorio y áreas de uso común, con el propósito de mejorar la organización, difusión y disponibilidad de los espacios para la comunidad universitaria.</a:t>
            </a:r>
          </a:p>
        </p:txBody>
      </p:sp>
      <p:sp>
        <p:nvSpPr>
          <p:cNvPr id="5" name="object 23">
            <a:extLst>
              <a:ext uri="{FF2B5EF4-FFF2-40B4-BE49-F238E27FC236}">
                <a16:creationId xmlns:a16="http://schemas.microsoft.com/office/drawing/2014/main" id="{90001819-0EE5-428F-9606-625F65F81673}"/>
              </a:ext>
            </a:extLst>
          </p:cNvPr>
          <p:cNvSpPr txBox="1">
            <a:spLocks/>
          </p:cNvSpPr>
          <p:nvPr/>
        </p:nvSpPr>
        <p:spPr>
          <a:xfrm>
            <a:off x="2216935" y="914400"/>
            <a:ext cx="5050790" cy="433529"/>
          </a:xfrm>
          <a:prstGeom prst="rect">
            <a:avLst/>
          </a:prstGeom>
        </p:spPr>
        <p:txBody>
          <a:bodyPr vert="horz" wrap="square" lIns="0" tIns="124536" rIns="0" bIns="0" rtlCol="0">
            <a:spAutoFit/>
          </a:bodyPr>
          <a:lstStyle>
            <a:lvl1pPr>
              <a:defRPr sz="3200" b="1" i="0">
                <a:solidFill>
                  <a:schemeClr val="tx1"/>
                </a:solidFill>
                <a:latin typeface="Calibri"/>
                <a:ea typeface="+mj-ea"/>
                <a:cs typeface="Calibri"/>
              </a:defRPr>
            </a:lvl1pPr>
          </a:lstStyle>
          <a:p>
            <a:pPr marL="23495" algn="ctr">
              <a:spcBef>
                <a:spcPts val="100"/>
              </a:spcBef>
            </a:pPr>
            <a:r>
              <a:rPr lang="es-ES" sz="2000" dirty="0">
                <a:solidFill>
                  <a:srgbClr val="049D89"/>
                </a:solidFill>
                <a:latin typeface="Arial"/>
                <a:cs typeface="Arial"/>
              </a:rPr>
              <a:t>APARTADOS LABORATORIOS</a:t>
            </a:r>
          </a:p>
        </p:txBody>
      </p:sp>
      <p:pic>
        <p:nvPicPr>
          <p:cNvPr id="7" name="Imagen 6">
            <a:extLst>
              <a:ext uri="{FF2B5EF4-FFF2-40B4-BE49-F238E27FC236}">
                <a16:creationId xmlns:a16="http://schemas.microsoft.com/office/drawing/2014/main" id="{26E70CAE-0FDD-4FEB-960A-B31936EBDD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4" t="21652" r="5834" b="21718"/>
          <a:stretch/>
        </p:blipFill>
        <p:spPr>
          <a:xfrm>
            <a:off x="228600" y="2545579"/>
            <a:ext cx="4513730" cy="2171700"/>
          </a:xfrm>
          <a:prstGeom prst="rect">
            <a:avLst/>
          </a:prstGeom>
          <a:ln w="57150">
            <a:solidFill>
              <a:srgbClr val="049D89"/>
            </a:solidFill>
          </a:ln>
        </p:spPr>
      </p:pic>
    </p:spTree>
    <p:extLst>
      <p:ext uri="{BB962C8B-B14F-4D97-AF65-F5344CB8AC3E}">
        <p14:creationId xmlns:p14="http://schemas.microsoft.com/office/powerpoint/2010/main" val="2802942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7799F015-EA90-4B99-8681-9B4475097BC1}"/>
              </a:ext>
            </a:extLst>
          </p:cNvPr>
          <p:cNvPicPr>
            <a:picLocks noChangeAspect="1"/>
          </p:cNvPicPr>
          <p:nvPr/>
        </p:nvPicPr>
        <p:blipFill>
          <a:blip r:embed="rId2"/>
          <a:stretch>
            <a:fillRect/>
          </a:stretch>
        </p:blipFill>
        <p:spPr>
          <a:xfrm>
            <a:off x="838200" y="2286000"/>
            <a:ext cx="2701976" cy="2970828"/>
          </a:xfrm>
          <a:prstGeom prst="rect">
            <a:avLst/>
          </a:prstGeom>
          <a:ln w="57150" cap="sq">
            <a:solidFill>
              <a:srgbClr val="049D89"/>
            </a:solidFill>
            <a:miter lim="800000"/>
          </a:ln>
          <a:effectLst>
            <a:outerShdw blurRad="57150" dist="50800" dir="2700000" algn="tl" rotWithShape="0">
              <a:srgbClr val="000000">
                <a:alpha val="40000"/>
              </a:srgbClr>
            </a:outerShdw>
          </a:effectLst>
        </p:spPr>
      </p:pic>
      <p:sp>
        <p:nvSpPr>
          <p:cNvPr id="5" name="Rectángulo 4">
            <a:extLst>
              <a:ext uri="{FF2B5EF4-FFF2-40B4-BE49-F238E27FC236}">
                <a16:creationId xmlns:a16="http://schemas.microsoft.com/office/drawing/2014/main" id="{08CC7091-B57A-4E0A-87F0-5DAE7B21E6BF}"/>
              </a:ext>
            </a:extLst>
          </p:cNvPr>
          <p:cNvSpPr/>
          <p:nvPr/>
        </p:nvSpPr>
        <p:spPr>
          <a:xfrm>
            <a:off x="4495800" y="1647755"/>
            <a:ext cx="3927426" cy="4247317"/>
          </a:xfrm>
          <a:prstGeom prst="rect">
            <a:avLst/>
          </a:prstGeom>
        </p:spPr>
        <p:txBody>
          <a:bodyPr wrap="square">
            <a:spAutoFit/>
          </a:bodyPr>
          <a:lstStyle/>
          <a:p>
            <a:pPr algn="just"/>
            <a:r>
              <a:rPr lang="es-ES" b="1" dirty="0">
                <a:latin typeface="Arial" panose="020B0604020202020204" pitchFamily="34" charset="0"/>
                <a:cs typeface="Arial" panose="020B0604020202020204" pitchFamily="34" charset="0"/>
              </a:rPr>
              <a:t>Durante este periodo se llevó a cabo la reparación y corrección del circuito de manufactura “SIEMENS”, realizando actividades de diagnóstico, reorganización y corrección del cableado, debido a que el sistema presentaba errores de conexión y acomodo. Asimismo, se efectuó el mantenimiento y ajuste del circuito con el objetivo de optimizar su funcionamiento y garantizar prácticas académicas más seguras y profesionales para los estudiantes.</a:t>
            </a:r>
            <a:endParaRPr lang="es-MX" b="1" dirty="0">
              <a:latin typeface="Arial" panose="020B0604020202020204" pitchFamily="34" charset="0"/>
              <a:cs typeface="Arial" panose="020B0604020202020204" pitchFamily="34" charset="0"/>
            </a:endParaRPr>
          </a:p>
        </p:txBody>
      </p:sp>
      <p:sp>
        <p:nvSpPr>
          <p:cNvPr id="6" name="object 23">
            <a:extLst>
              <a:ext uri="{FF2B5EF4-FFF2-40B4-BE49-F238E27FC236}">
                <a16:creationId xmlns:a16="http://schemas.microsoft.com/office/drawing/2014/main" id="{BA3126B6-0EEE-4387-A2F3-4681E176084C}"/>
              </a:ext>
            </a:extLst>
          </p:cNvPr>
          <p:cNvSpPr txBox="1">
            <a:spLocks/>
          </p:cNvSpPr>
          <p:nvPr/>
        </p:nvSpPr>
        <p:spPr>
          <a:xfrm>
            <a:off x="2667000" y="838200"/>
            <a:ext cx="2590800" cy="433529"/>
          </a:xfrm>
          <a:prstGeom prst="rect">
            <a:avLst/>
          </a:prstGeom>
        </p:spPr>
        <p:txBody>
          <a:bodyPr vert="horz" wrap="square" lIns="0" tIns="124536" rIns="0" bIns="0" rtlCol="0">
            <a:spAutoFit/>
          </a:bodyPr>
          <a:lstStyle>
            <a:lvl1pPr>
              <a:defRPr sz="3200" b="1" i="0">
                <a:solidFill>
                  <a:schemeClr val="tx1"/>
                </a:solidFill>
                <a:latin typeface="Calibri"/>
                <a:ea typeface="+mj-ea"/>
                <a:cs typeface="Calibri"/>
              </a:defRPr>
            </a:lvl1pPr>
          </a:lstStyle>
          <a:p>
            <a:pPr marL="23495" algn="ctr">
              <a:spcBef>
                <a:spcPts val="100"/>
              </a:spcBef>
            </a:pPr>
            <a:r>
              <a:rPr lang="es-ES" sz="2000" dirty="0">
                <a:solidFill>
                  <a:srgbClr val="049D89"/>
                </a:solidFill>
                <a:latin typeface="Arial"/>
                <a:cs typeface="Arial"/>
              </a:rPr>
              <a:t>CELDA SIEMENS</a:t>
            </a:r>
          </a:p>
        </p:txBody>
      </p:sp>
    </p:spTree>
    <p:extLst>
      <p:ext uri="{BB962C8B-B14F-4D97-AF65-F5344CB8AC3E}">
        <p14:creationId xmlns:p14="http://schemas.microsoft.com/office/powerpoint/2010/main" val="139646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691689" y="1392577"/>
            <a:ext cx="5760619" cy="1374464"/>
          </a:xfrm>
          <a:prstGeom prst="rect">
            <a:avLst/>
          </a:prstGeom>
        </p:spPr>
        <p:txBody>
          <a:bodyPr vert="horz" wrap="square" lIns="0" tIns="812531" rIns="0" bIns="0" rtlCol="0">
            <a:spAutoFit/>
          </a:bodyPr>
          <a:lstStyle/>
          <a:p>
            <a:pPr marL="12700">
              <a:lnSpc>
                <a:spcPct val="100000"/>
              </a:lnSpc>
              <a:spcBef>
                <a:spcPts val="110"/>
              </a:spcBef>
            </a:pPr>
            <a:r>
              <a:rPr sz="3600" dirty="0">
                <a:solidFill>
                  <a:srgbClr val="585858"/>
                </a:solidFill>
                <a:latin typeface="Verdana"/>
                <a:cs typeface="Verdana"/>
              </a:rPr>
              <a:t>INFORME</a:t>
            </a:r>
            <a:r>
              <a:rPr sz="3600" spc="-25" dirty="0">
                <a:solidFill>
                  <a:srgbClr val="585858"/>
                </a:solidFill>
                <a:latin typeface="Verdana"/>
                <a:cs typeface="Verdana"/>
              </a:rPr>
              <a:t> </a:t>
            </a:r>
            <a:r>
              <a:rPr sz="3600" spc="-10" dirty="0">
                <a:solidFill>
                  <a:srgbClr val="585858"/>
                </a:solidFill>
                <a:latin typeface="Verdana"/>
                <a:cs typeface="Verdana"/>
              </a:rPr>
              <a:t>ACADÉMICO</a:t>
            </a:r>
            <a:endParaRPr sz="3600" dirty="0">
              <a:latin typeface="Verdana"/>
              <a:cs typeface="Verdana"/>
            </a:endParaRPr>
          </a:p>
        </p:txBody>
      </p:sp>
      <p:sp>
        <p:nvSpPr>
          <p:cNvPr id="3" name="object 3"/>
          <p:cNvSpPr/>
          <p:nvPr/>
        </p:nvSpPr>
        <p:spPr>
          <a:xfrm>
            <a:off x="2659379" y="3183635"/>
            <a:ext cx="3825240" cy="166370"/>
          </a:xfrm>
          <a:custGeom>
            <a:avLst/>
            <a:gdLst/>
            <a:ahLst/>
            <a:cxnLst/>
            <a:rect l="l" t="t" r="r" b="b"/>
            <a:pathLst>
              <a:path w="3825240" h="166370">
                <a:moveTo>
                  <a:pt x="3825240" y="0"/>
                </a:moveTo>
                <a:lnTo>
                  <a:pt x="0" y="0"/>
                </a:lnTo>
                <a:lnTo>
                  <a:pt x="0" y="166115"/>
                </a:lnTo>
                <a:lnTo>
                  <a:pt x="3825240" y="166115"/>
                </a:lnTo>
                <a:lnTo>
                  <a:pt x="3825240" y="0"/>
                </a:lnTo>
                <a:close/>
              </a:path>
            </a:pathLst>
          </a:custGeom>
          <a:solidFill>
            <a:srgbClr val="006C6E"/>
          </a:solidFill>
        </p:spPr>
        <p:txBody>
          <a:bodyPr wrap="square" lIns="0" tIns="0" rIns="0" bIns="0" rtlCol="0"/>
          <a:lstStyle/>
          <a:p>
            <a:endParaRPr/>
          </a:p>
        </p:txBody>
      </p:sp>
      <p:sp>
        <p:nvSpPr>
          <p:cNvPr id="4" name="object 4"/>
          <p:cNvSpPr/>
          <p:nvPr/>
        </p:nvSpPr>
        <p:spPr>
          <a:xfrm>
            <a:off x="2659379" y="3427476"/>
            <a:ext cx="3825240" cy="166370"/>
          </a:xfrm>
          <a:custGeom>
            <a:avLst/>
            <a:gdLst/>
            <a:ahLst/>
            <a:cxnLst/>
            <a:rect l="l" t="t" r="r" b="b"/>
            <a:pathLst>
              <a:path w="3825240" h="166370">
                <a:moveTo>
                  <a:pt x="3825240" y="0"/>
                </a:moveTo>
                <a:lnTo>
                  <a:pt x="0" y="0"/>
                </a:lnTo>
                <a:lnTo>
                  <a:pt x="0" y="166115"/>
                </a:lnTo>
                <a:lnTo>
                  <a:pt x="3825240" y="166115"/>
                </a:lnTo>
                <a:lnTo>
                  <a:pt x="3825240" y="0"/>
                </a:lnTo>
                <a:close/>
              </a:path>
            </a:pathLst>
          </a:custGeom>
          <a:solidFill>
            <a:srgbClr val="009C84"/>
          </a:solidFill>
        </p:spPr>
        <p:txBody>
          <a:bodyPr wrap="square" lIns="0" tIns="0" rIns="0" bIns="0" rtlCol="0"/>
          <a:lstStyle/>
          <a:p>
            <a:endParaRPr/>
          </a:p>
        </p:txBody>
      </p:sp>
      <p:sp>
        <p:nvSpPr>
          <p:cNvPr id="5" name="object 5"/>
          <p:cNvSpPr txBox="1"/>
          <p:nvPr/>
        </p:nvSpPr>
        <p:spPr>
          <a:xfrm>
            <a:off x="2659379" y="3868463"/>
            <a:ext cx="3825240" cy="444994"/>
          </a:xfrm>
          <a:prstGeom prst="rect">
            <a:avLst/>
          </a:prstGeom>
        </p:spPr>
        <p:txBody>
          <a:bodyPr vert="horz" wrap="square" lIns="0" tIns="13970" rIns="0" bIns="0" rtlCol="0">
            <a:spAutoFit/>
          </a:bodyPr>
          <a:lstStyle/>
          <a:p>
            <a:pPr marL="12700">
              <a:lnSpc>
                <a:spcPct val="100000"/>
              </a:lnSpc>
              <a:spcBef>
                <a:spcPts val="110"/>
              </a:spcBef>
            </a:pPr>
            <a:r>
              <a:rPr lang="es-MX" sz="2800" b="1" dirty="0">
                <a:solidFill>
                  <a:srgbClr val="767070"/>
                </a:solidFill>
                <a:latin typeface="Verdana"/>
                <a:cs typeface="Verdana"/>
              </a:rPr>
              <a:t>Enero - Abril 2026</a:t>
            </a:r>
            <a:endParaRPr sz="2800" dirty="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028933128"/>
              </p:ext>
            </p:extLst>
          </p:nvPr>
        </p:nvGraphicFramePr>
        <p:xfrm>
          <a:off x="1828800" y="2002885"/>
          <a:ext cx="5869940" cy="2852230"/>
        </p:xfrm>
        <a:graphic>
          <a:graphicData uri="http://schemas.openxmlformats.org/drawingml/2006/table">
            <a:tbl>
              <a:tblPr firstRow="1" bandRow="1">
                <a:tableStyleId>{2D5ABB26-0587-4C30-8999-92F81FD0307C}</a:tableStyleId>
              </a:tblPr>
              <a:tblGrid>
                <a:gridCol w="3034665">
                  <a:extLst>
                    <a:ext uri="{9D8B030D-6E8A-4147-A177-3AD203B41FA5}">
                      <a16:colId xmlns:a16="http://schemas.microsoft.com/office/drawing/2014/main" val="20000"/>
                    </a:ext>
                  </a:extLst>
                </a:gridCol>
                <a:gridCol w="1316355">
                  <a:extLst>
                    <a:ext uri="{9D8B030D-6E8A-4147-A177-3AD203B41FA5}">
                      <a16:colId xmlns:a16="http://schemas.microsoft.com/office/drawing/2014/main" val="20001"/>
                    </a:ext>
                  </a:extLst>
                </a:gridCol>
                <a:gridCol w="1518920">
                  <a:extLst>
                    <a:ext uri="{9D8B030D-6E8A-4147-A177-3AD203B41FA5}">
                      <a16:colId xmlns:a16="http://schemas.microsoft.com/office/drawing/2014/main" val="20002"/>
                    </a:ext>
                  </a:extLst>
                </a:gridCol>
              </a:tblGrid>
              <a:tr h="827659">
                <a:tc gridSpan="3">
                  <a:txBody>
                    <a:bodyPr/>
                    <a:lstStyle/>
                    <a:p>
                      <a:pPr marL="4445" algn="ctr">
                        <a:lnSpc>
                          <a:spcPct val="100000"/>
                        </a:lnSpc>
                        <a:spcBef>
                          <a:spcPts val="509"/>
                        </a:spcBef>
                      </a:pPr>
                      <a:r>
                        <a:rPr sz="1600" b="1" spc="-25" dirty="0">
                          <a:solidFill>
                            <a:srgbClr val="FFFFFF"/>
                          </a:solidFill>
                          <a:latin typeface="Arial"/>
                          <a:cs typeface="Arial"/>
                        </a:rPr>
                        <a:t>MATRÍCULA</a:t>
                      </a:r>
                      <a:r>
                        <a:rPr sz="1600" b="1" spc="-45" dirty="0">
                          <a:solidFill>
                            <a:srgbClr val="FFFFFF"/>
                          </a:solidFill>
                          <a:latin typeface="Arial"/>
                          <a:cs typeface="Arial"/>
                        </a:rPr>
                        <a:t> </a:t>
                      </a:r>
                      <a:r>
                        <a:rPr sz="1600" b="1" spc="-10" dirty="0">
                          <a:solidFill>
                            <a:srgbClr val="FFFFFF"/>
                          </a:solidFill>
                          <a:latin typeface="Arial"/>
                          <a:cs typeface="Arial"/>
                        </a:rPr>
                        <a:t>ACTIVA</a:t>
                      </a:r>
                      <a:endParaRPr sz="1600" dirty="0">
                        <a:latin typeface="Arial"/>
                        <a:cs typeface="Arial"/>
                      </a:endParaRPr>
                    </a:p>
                    <a:p>
                      <a:pPr marL="56515" algn="ctr">
                        <a:lnSpc>
                          <a:spcPct val="100000"/>
                        </a:lnSpc>
                        <a:spcBef>
                          <a:spcPts val="5"/>
                        </a:spcBef>
                      </a:pPr>
                      <a:r>
                        <a:rPr lang="es-MX" sz="1600" b="1" dirty="0">
                          <a:solidFill>
                            <a:srgbClr val="FFFFFF"/>
                          </a:solidFill>
                          <a:latin typeface="Arial"/>
                          <a:cs typeface="Arial"/>
                        </a:rPr>
                        <a:t>Enero - Abril 2026</a:t>
                      </a:r>
                      <a:endParaRPr sz="1600" dirty="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33400">
                <a:tc>
                  <a:txBody>
                    <a:bodyPr/>
                    <a:lstStyle/>
                    <a:p>
                      <a:pPr marL="635" algn="ctr">
                        <a:lnSpc>
                          <a:spcPct val="100000"/>
                        </a:lnSpc>
                        <a:spcBef>
                          <a:spcPts val="320"/>
                        </a:spcBef>
                      </a:pPr>
                      <a:r>
                        <a:rPr sz="1400" b="1" spc="-10" dirty="0">
                          <a:latin typeface="Arial"/>
                          <a:cs typeface="Arial"/>
                        </a:rPr>
                        <a:t>CARRERAS</a:t>
                      </a:r>
                      <a:endParaRPr sz="1400" dirty="0">
                        <a:latin typeface="Arial"/>
                        <a:cs typeface="Arial"/>
                      </a:endParaRPr>
                    </a:p>
                  </a:txBody>
                  <a:tcPr marL="0" marR="0" marT="4064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20"/>
                        </a:spcBef>
                      </a:pPr>
                      <a:r>
                        <a:rPr sz="1400" b="1" spc="-10" dirty="0">
                          <a:latin typeface="Arial"/>
                          <a:cs typeface="Arial"/>
                        </a:rPr>
                        <a:t>INICIO</a:t>
                      </a:r>
                      <a:endParaRPr sz="1400" dirty="0">
                        <a:latin typeface="Arial"/>
                        <a:cs typeface="Arial"/>
                      </a:endParaRPr>
                    </a:p>
                  </a:txBody>
                  <a:tcPr marL="0" marR="0" marT="4064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0"/>
                        </a:spcBef>
                      </a:pPr>
                      <a:r>
                        <a:rPr sz="1400" b="1" dirty="0">
                          <a:latin typeface="Arial"/>
                          <a:cs typeface="Arial"/>
                        </a:rPr>
                        <a:t>AL</a:t>
                      </a:r>
                      <a:r>
                        <a:rPr sz="1400" b="1" spc="-45" dirty="0">
                          <a:latin typeface="Arial"/>
                          <a:cs typeface="Arial"/>
                        </a:rPr>
                        <a:t> </a:t>
                      </a:r>
                      <a:r>
                        <a:rPr sz="1400" b="1" spc="-10" dirty="0">
                          <a:latin typeface="Arial"/>
                          <a:cs typeface="Arial"/>
                        </a:rPr>
                        <a:t>FINALIZAR</a:t>
                      </a:r>
                      <a:endParaRPr sz="1400" dirty="0">
                        <a:latin typeface="Arial"/>
                        <a:cs typeface="Arial"/>
                      </a:endParaRPr>
                    </a:p>
                  </a:txBody>
                  <a:tcPr marL="0" marR="0" marT="4064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17525">
                <a:tc>
                  <a:txBody>
                    <a:bodyPr/>
                    <a:lstStyle/>
                    <a:p>
                      <a:pPr marL="829310" marR="619125" indent="-201295">
                        <a:lnSpc>
                          <a:spcPct val="100000"/>
                        </a:lnSpc>
                        <a:spcBef>
                          <a:spcPts val="320"/>
                        </a:spcBef>
                      </a:pPr>
                      <a:r>
                        <a:rPr sz="1400" b="1" dirty="0">
                          <a:latin typeface="Arial"/>
                          <a:cs typeface="Arial"/>
                        </a:rPr>
                        <a:t>TÉCNICO</a:t>
                      </a:r>
                      <a:r>
                        <a:rPr sz="1400" b="1" spc="-50" dirty="0">
                          <a:latin typeface="Arial"/>
                          <a:cs typeface="Arial"/>
                        </a:rPr>
                        <a:t> </a:t>
                      </a:r>
                      <a:r>
                        <a:rPr sz="1400" b="1" spc="-10" dirty="0">
                          <a:latin typeface="Arial"/>
                          <a:cs typeface="Arial"/>
                        </a:rPr>
                        <a:t>SUPERIOR UNIVERSITARIO</a:t>
                      </a:r>
                      <a:endParaRPr sz="14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160"/>
                        </a:spcBef>
                      </a:pPr>
                      <a:r>
                        <a:rPr lang="es-ES" sz="1400" dirty="0">
                          <a:latin typeface="Arial"/>
                          <a:cs typeface="Arial"/>
                        </a:rPr>
                        <a:t>184</a:t>
                      </a:r>
                      <a:endParaRPr sz="1400" dirty="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60"/>
                        </a:spcBef>
                      </a:pPr>
                      <a:r>
                        <a:rPr lang="es-ES" sz="1400" dirty="0">
                          <a:latin typeface="Arial"/>
                          <a:cs typeface="Arial"/>
                        </a:rPr>
                        <a:t>174</a:t>
                      </a:r>
                      <a:endParaRPr sz="1400" dirty="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73075">
                <a:tc>
                  <a:txBody>
                    <a:bodyPr/>
                    <a:lstStyle/>
                    <a:p>
                      <a:pPr algn="ctr">
                        <a:lnSpc>
                          <a:spcPct val="100000"/>
                        </a:lnSpc>
                        <a:spcBef>
                          <a:spcPts val="320"/>
                        </a:spcBef>
                      </a:pPr>
                      <a:r>
                        <a:rPr sz="1400" b="1" dirty="0">
                          <a:latin typeface="Arial"/>
                          <a:cs typeface="Arial"/>
                        </a:rPr>
                        <a:t>INGENIERÍA/</a:t>
                      </a:r>
                      <a:r>
                        <a:rPr sz="1400" b="1" spc="-60" dirty="0">
                          <a:latin typeface="Arial"/>
                          <a:cs typeface="Arial"/>
                        </a:rPr>
                        <a:t> </a:t>
                      </a:r>
                      <a:r>
                        <a:rPr sz="1400" b="1" spc="-10" dirty="0">
                          <a:latin typeface="Arial"/>
                          <a:cs typeface="Arial"/>
                        </a:rPr>
                        <a:t>LICENCIATURAS</a:t>
                      </a:r>
                      <a:endParaRPr sz="1400" dirty="0">
                        <a:latin typeface="Arial"/>
                        <a:cs typeface="Arial"/>
                      </a:endParaRPr>
                    </a:p>
                  </a:txBody>
                  <a:tcPr marL="0" marR="0" marT="4064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20"/>
                        </a:spcBef>
                      </a:pPr>
                      <a:r>
                        <a:rPr lang="es-ES" sz="1400" dirty="0">
                          <a:latin typeface="Arial"/>
                          <a:cs typeface="Arial"/>
                        </a:rPr>
                        <a:t>198</a:t>
                      </a:r>
                      <a:endParaRPr sz="1400" dirty="0">
                        <a:latin typeface="Arial"/>
                        <a:cs typeface="Arial"/>
                      </a:endParaRPr>
                    </a:p>
                  </a:txBody>
                  <a:tcPr marL="0" marR="0" marT="4064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20"/>
                        </a:spcBef>
                      </a:pPr>
                      <a:r>
                        <a:rPr lang="es-ES" sz="1400" dirty="0">
                          <a:latin typeface="Arial"/>
                          <a:cs typeface="Arial"/>
                        </a:rPr>
                        <a:t>192</a:t>
                      </a:r>
                      <a:endParaRPr sz="1400" dirty="0">
                        <a:latin typeface="Arial"/>
                        <a:cs typeface="Arial"/>
                      </a:endParaRPr>
                    </a:p>
                  </a:txBody>
                  <a:tcPr marL="0" marR="0" marT="4064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00571">
                <a:tc>
                  <a:txBody>
                    <a:bodyPr/>
                    <a:lstStyle/>
                    <a:p>
                      <a:pPr marL="3175" algn="ctr">
                        <a:lnSpc>
                          <a:spcPct val="100000"/>
                        </a:lnSpc>
                        <a:spcBef>
                          <a:spcPts val="325"/>
                        </a:spcBef>
                      </a:pPr>
                      <a:r>
                        <a:rPr sz="1600" b="1" spc="-10" dirty="0">
                          <a:latin typeface="Arial"/>
                          <a:cs typeface="Arial"/>
                        </a:rPr>
                        <a:t>TOTAL</a:t>
                      </a:r>
                      <a:endParaRPr sz="1600" dirty="0">
                        <a:latin typeface="Arial"/>
                        <a:cs typeface="Arial"/>
                      </a:endParaRPr>
                    </a:p>
                  </a:txBody>
                  <a:tcPr marL="0" marR="0" marT="412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25"/>
                        </a:spcBef>
                      </a:pPr>
                      <a:r>
                        <a:rPr lang="es-ES" sz="1600" b="1" spc="-25" dirty="0">
                          <a:latin typeface="Arial"/>
                          <a:cs typeface="Arial"/>
                        </a:rPr>
                        <a:t>382</a:t>
                      </a:r>
                      <a:endParaRPr sz="1600" dirty="0">
                        <a:latin typeface="Arial"/>
                        <a:cs typeface="Arial"/>
                      </a:endParaRPr>
                    </a:p>
                  </a:txBody>
                  <a:tcPr marL="0" marR="0" marT="412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25"/>
                        </a:spcBef>
                      </a:pPr>
                      <a:r>
                        <a:rPr lang="es-MX" sz="1600" b="1" dirty="0">
                          <a:latin typeface="Arial"/>
                          <a:cs typeface="Arial"/>
                        </a:rPr>
                        <a:t>366</a:t>
                      </a:r>
                      <a:endParaRPr sz="1600" b="1" dirty="0">
                        <a:latin typeface="Arial"/>
                        <a:cs typeface="Arial"/>
                      </a:endParaRPr>
                    </a:p>
                  </a:txBody>
                  <a:tcPr marL="0" marR="0" marT="412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xfrm>
            <a:off x="1828800" y="533400"/>
            <a:ext cx="5334000" cy="1029769"/>
          </a:xfrm>
          <a:prstGeom prst="rect">
            <a:avLst/>
          </a:prstGeom>
        </p:spPr>
        <p:txBody>
          <a:bodyPr vert="horz" wrap="square" lIns="0" tIns="715010" rIns="0" bIns="0" rtlCol="0">
            <a:spAutoFit/>
          </a:bodyPr>
          <a:lstStyle/>
          <a:p>
            <a:pPr marL="1346200">
              <a:lnSpc>
                <a:spcPct val="100000"/>
              </a:lnSpc>
              <a:spcBef>
                <a:spcPts val="105"/>
              </a:spcBef>
            </a:pPr>
            <a:r>
              <a:rPr sz="2000" spc="-30" dirty="0">
                <a:latin typeface="Arial"/>
                <a:cs typeface="Arial"/>
              </a:rPr>
              <a:t>MATRÍCULA</a:t>
            </a:r>
            <a:r>
              <a:rPr sz="2000" spc="-65" dirty="0">
                <a:latin typeface="Arial"/>
                <a:cs typeface="Arial"/>
              </a:rPr>
              <a:t> </a:t>
            </a:r>
            <a:r>
              <a:rPr sz="2000" spc="-20" dirty="0">
                <a:latin typeface="Arial"/>
                <a:cs typeface="Arial"/>
              </a:rPr>
              <a:t>GENERAL</a:t>
            </a:r>
            <a:r>
              <a:rPr sz="2000" spc="-95" dirty="0">
                <a:latin typeface="Arial"/>
                <a:cs typeface="Arial"/>
              </a:rPr>
              <a:t> </a:t>
            </a:r>
            <a:r>
              <a:rPr sz="2000" spc="-10" dirty="0">
                <a:latin typeface="Arial"/>
                <a:cs typeface="Arial"/>
              </a:rPr>
              <a:t>ACTIVA</a:t>
            </a:r>
            <a:endParaRPr sz="20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3265DAFB-B88E-4BFD-B9D7-CAF2F271D4E8}"/>
              </a:ext>
            </a:extLst>
          </p:cNvPr>
          <p:cNvGraphicFramePr>
            <a:graphicFrameLocks/>
          </p:cNvGraphicFramePr>
          <p:nvPr>
            <p:extLst>
              <p:ext uri="{D42A27DB-BD31-4B8C-83A1-F6EECF244321}">
                <p14:modId xmlns:p14="http://schemas.microsoft.com/office/powerpoint/2010/main" val="2229590465"/>
              </p:ext>
            </p:extLst>
          </p:nvPr>
        </p:nvGraphicFramePr>
        <p:xfrm>
          <a:off x="1371600" y="1654895"/>
          <a:ext cx="6629400" cy="4101062"/>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0DA4F70A-6580-4BB3-84D0-86620DDF34D7}"/>
              </a:ext>
            </a:extLst>
          </p:cNvPr>
          <p:cNvSpPr>
            <a:spLocks noGrp="1"/>
          </p:cNvSpPr>
          <p:nvPr>
            <p:ph type="title"/>
          </p:nvPr>
        </p:nvSpPr>
        <p:spPr>
          <a:xfrm>
            <a:off x="1269206" y="802958"/>
            <a:ext cx="6172200" cy="615553"/>
          </a:xfrm>
        </p:spPr>
        <p:txBody>
          <a:bodyPr/>
          <a:lstStyle/>
          <a:p>
            <a:pPr algn="ctr"/>
            <a:r>
              <a:rPr lang="es-ES" sz="2000" dirty="0">
                <a:latin typeface="Arial" panose="020B0604020202020204" pitchFamily="34" charset="0"/>
                <a:cs typeface="Arial" panose="020B0604020202020204" pitchFamily="34" charset="0"/>
              </a:rPr>
              <a:t>DESERCIÓN Y PRINCIPALES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CAUSAS DE BAJA </a:t>
            </a:r>
            <a:endParaRPr lang="es-MX" sz="2000" dirty="0">
              <a:latin typeface="Arial" panose="020B0604020202020204" pitchFamily="34" charset="0"/>
              <a:cs typeface="Arial" panose="020B0604020202020204" pitchFamily="34" charset="0"/>
            </a:endParaRPr>
          </a:p>
        </p:txBody>
      </p:sp>
      <p:graphicFrame>
        <p:nvGraphicFramePr>
          <p:cNvPr id="3" name="Tabla 3">
            <a:extLst>
              <a:ext uri="{FF2B5EF4-FFF2-40B4-BE49-F238E27FC236}">
                <a16:creationId xmlns:a16="http://schemas.microsoft.com/office/drawing/2014/main" id="{819955B4-6356-4FCE-BAEC-A566462C3690}"/>
              </a:ext>
            </a:extLst>
          </p:cNvPr>
          <p:cNvGraphicFramePr>
            <a:graphicFrameLocks noGrp="1"/>
          </p:cNvGraphicFramePr>
          <p:nvPr>
            <p:extLst>
              <p:ext uri="{D42A27DB-BD31-4B8C-83A1-F6EECF244321}">
                <p14:modId xmlns:p14="http://schemas.microsoft.com/office/powerpoint/2010/main" val="1730492752"/>
              </p:ext>
            </p:extLst>
          </p:nvPr>
        </p:nvGraphicFramePr>
        <p:xfrm>
          <a:off x="3200400" y="5527357"/>
          <a:ext cx="3581400" cy="39624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903884306"/>
                    </a:ext>
                  </a:extLst>
                </a:gridCol>
              </a:tblGrid>
              <a:tr h="381000">
                <a:tc>
                  <a:txBody>
                    <a:bodyPr/>
                    <a:lstStyle/>
                    <a:p>
                      <a:pPr algn="ctr"/>
                      <a:r>
                        <a:rPr lang="es-MX" sz="2000" dirty="0">
                          <a:solidFill>
                            <a:schemeClr val="tx1"/>
                          </a:solidFill>
                          <a:latin typeface="Arial" panose="020B0604020202020204" pitchFamily="34" charset="0"/>
                          <a:cs typeface="Arial" panose="020B0604020202020204" pitchFamily="34" charset="0"/>
                        </a:rPr>
                        <a:t>TOTAL DE BAJAS  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78627"/>
                  </a:ext>
                </a:extLst>
              </a:tr>
            </a:tbl>
          </a:graphicData>
        </a:graphic>
      </p:graphicFrame>
      <p:graphicFrame>
        <p:nvGraphicFramePr>
          <p:cNvPr id="7" name="Tabla 3">
            <a:extLst>
              <a:ext uri="{FF2B5EF4-FFF2-40B4-BE49-F238E27FC236}">
                <a16:creationId xmlns:a16="http://schemas.microsoft.com/office/drawing/2014/main" id="{357471B0-EEB7-426E-9A7B-DFFE4946A33C}"/>
              </a:ext>
            </a:extLst>
          </p:cNvPr>
          <p:cNvGraphicFramePr>
            <a:graphicFrameLocks noGrp="1"/>
          </p:cNvGraphicFramePr>
          <p:nvPr>
            <p:extLst>
              <p:ext uri="{D42A27DB-BD31-4B8C-83A1-F6EECF244321}">
                <p14:modId xmlns:p14="http://schemas.microsoft.com/office/powerpoint/2010/main" val="406144361"/>
              </p:ext>
            </p:extLst>
          </p:nvPr>
        </p:nvGraphicFramePr>
        <p:xfrm>
          <a:off x="1819836" y="2143959"/>
          <a:ext cx="1752600" cy="3810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903884306"/>
                    </a:ext>
                  </a:extLst>
                </a:gridCol>
              </a:tblGrid>
              <a:tr h="381000">
                <a:tc>
                  <a:txBody>
                    <a:bodyPr/>
                    <a:lstStyle/>
                    <a:p>
                      <a:pPr algn="l"/>
                      <a:r>
                        <a:rPr lang="es-MX" sz="1600" dirty="0">
                          <a:solidFill>
                            <a:schemeClr val="tx1"/>
                          </a:solidFill>
                          <a:latin typeface="Arial" panose="020B0604020202020204" pitchFamily="34" charset="0"/>
                          <a:cs typeface="Arial" panose="020B0604020202020204" pitchFamily="34" charset="0"/>
                        </a:rPr>
                        <a:t>REPROBACIÓN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78627"/>
                  </a:ext>
                </a:extLst>
              </a:tr>
            </a:tbl>
          </a:graphicData>
        </a:graphic>
      </p:graphicFrame>
      <p:graphicFrame>
        <p:nvGraphicFramePr>
          <p:cNvPr id="8" name="Tabla 3">
            <a:extLst>
              <a:ext uri="{FF2B5EF4-FFF2-40B4-BE49-F238E27FC236}">
                <a16:creationId xmlns:a16="http://schemas.microsoft.com/office/drawing/2014/main" id="{1521F958-93CB-4D0E-9C70-FA2423437EBB}"/>
              </a:ext>
            </a:extLst>
          </p:cNvPr>
          <p:cNvGraphicFramePr>
            <a:graphicFrameLocks noGrp="1"/>
          </p:cNvGraphicFramePr>
          <p:nvPr>
            <p:extLst>
              <p:ext uri="{D42A27DB-BD31-4B8C-83A1-F6EECF244321}">
                <p14:modId xmlns:p14="http://schemas.microsoft.com/office/powerpoint/2010/main" val="1802907479"/>
              </p:ext>
            </p:extLst>
          </p:nvPr>
        </p:nvGraphicFramePr>
        <p:xfrm>
          <a:off x="1819836" y="2681754"/>
          <a:ext cx="2442882" cy="381000"/>
        </p:xfrm>
        <a:graphic>
          <a:graphicData uri="http://schemas.openxmlformats.org/drawingml/2006/table">
            <a:tbl>
              <a:tblPr firstRow="1" bandRow="1">
                <a:tableStyleId>{5C22544A-7EE6-4342-B048-85BDC9FD1C3A}</a:tableStyleId>
              </a:tblPr>
              <a:tblGrid>
                <a:gridCol w="2442882">
                  <a:extLst>
                    <a:ext uri="{9D8B030D-6E8A-4147-A177-3AD203B41FA5}">
                      <a16:colId xmlns:a16="http://schemas.microsoft.com/office/drawing/2014/main" val="2903884306"/>
                    </a:ext>
                  </a:extLst>
                </a:gridCol>
              </a:tblGrid>
              <a:tr h="381000">
                <a:tc>
                  <a:txBody>
                    <a:bodyPr/>
                    <a:lstStyle/>
                    <a:p>
                      <a:pPr algn="l"/>
                      <a:r>
                        <a:rPr lang="es-ES" sz="1600" dirty="0">
                          <a:solidFill>
                            <a:schemeClr val="tx1"/>
                          </a:solidFill>
                          <a:latin typeface="Arial" panose="020B0604020202020204" pitchFamily="34" charset="0"/>
                          <a:cs typeface="Arial" panose="020B0604020202020204" pitchFamily="34" charset="0"/>
                        </a:rPr>
                        <a:t>C</a:t>
                      </a:r>
                      <a:r>
                        <a:rPr lang="es-MX" sz="1600" dirty="0">
                          <a:solidFill>
                            <a:schemeClr val="tx1"/>
                          </a:solidFill>
                          <a:latin typeface="Arial" panose="020B0604020202020204" pitchFamily="34" charset="0"/>
                          <a:cs typeface="Arial" panose="020B0604020202020204" pitchFamily="34" charset="0"/>
                        </a:rPr>
                        <a:t>AMBIO DE CARRERA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78627"/>
                  </a:ext>
                </a:extLst>
              </a:tr>
            </a:tbl>
          </a:graphicData>
        </a:graphic>
      </p:graphicFrame>
      <p:graphicFrame>
        <p:nvGraphicFramePr>
          <p:cNvPr id="9" name="Tabla 3">
            <a:extLst>
              <a:ext uri="{FF2B5EF4-FFF2-40B4-BE49-F238E27FC236}">
                <a16:creationId xmlns:a16="http://schemas.microsoft.com/office/drawing/2014/main" id="{58C22F94-CB7C-4E6A-8D9D-0E00E2E669BA}"/>
              </a:ext>
            </a:extLst>
          </p:cNvPr>
          <p:cNvGraphicFramePr>
            <a:graphicFrameLocks noGrp="1"/>
          </p:cNvGraphicFramePr>
          <p:nvPr>
            <p:extLst>
              <p:ext uri="{D42A27DB-BD31-4B8C-83A1-F6EECF244321}">
                <p14:modId xmlns:p14="http://schemas.microsoft.com/office/powerpoint/2010/main" val="2986320113"/>
              </p:ext>
            </p:extLst>
          </p:nvPr>
        </p:nvGraphicFramePr>
        <p:xfrm>
          <a:off x="1824318" y="3214316"/>
          <a:ext cx="2747682" cy="381000"/>
        </p:xfrm>
        <a:graphic>
          <a:graphicData uri="http://schemas.openxmlformats.org/drawingml/2006/table">
            <a:tbl>
              <a:tblPr firstRow="1" bandRow="1">
                <a:tableStyleId>{5C22544A-7EE6-4342-B048-85BDC9FD1C3A}</a:tableStyleId>
              </a:tblPr>
              <a:tblGrid>
                <a:gridCol w="2747682">
                  <a:extLst>
                    <a:ext uri="{9D8B030D-6E8A-4147-A177-3AD203B41FA5}">
                      <a16:colId xmlns:a16="http://schemas.microsoft.com/office/drawing/2014/main" val="2903884306"/>
                    </a:ext>
                  </a:extLst>
                </a:gridCol>
              </a:tblGrid>
              <a:tr h="381000">
                <a:tc>
                  <a:txBody>
                    <a:bodyPr/>
                    <a:lstStyle/>
                    <a:p>
                      <a:pPr algn="l"/>
                      <a:r>
                        <a:rPr lang="es-ES" sz="1600" dirty="0">
                          <a:solidFill>
                            <a:schemeClr val="tx1"/>
                          </a:solidFill>
                          <a:latin typeface="Arial" panose="020B0604020202020204" pitchFamily="34" charset="0"/>
                          <a:cs typeface="Arial" panose="020B0604020202020204" pitchFamily="34" charset="0"/>
                        </a:rPr>
                        <a:t>MOTIVOS PERSONALES</a:t>
                      </a:r>
                      <a:endParaRPr lang="es-MX" sz="16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78627"/>
                  </a:ext>
                </a:extLst>
              </a:tr>
            </a:tbl>
          </a:graphicData>
        </a:graphic>
      </p:graphicFrame>
      <p:graphicFrame>
        <p:nvGraphicFramePr>
          <p:cNvPr id="10" name="Tabla 3">
            <a:extLst>
              <a:ext uri="{FF2B5EF4-FFF2-40B4-BE49-F238E27FC236}">
                <a16:creationId xmlns:a16="http://schemas.microsoft.com/office/drawing/2014/main" id="{0089B870-03F9-4AC8-833D-EDC11F5F0D0C}"/>
              </a:ext>
            </a:extLst>
          </p:cNvPr>
          <p:cNvGraphicFramePr>
            <a:graphicFrameLocks noGrp="1"/>
          </p:cNvGraphicFramePr>
          <p:nvPr>
            <p:extLst>
              <p:ext uri="{D42A27DB-BD31-4B8C-83A1-F6EECF244321}">
                <p14:modId xmlns:p14="http://schemas.microsoft.com/office/powerpoint/2010/main" val="520770251"/>
              </p:ext>
            </p:extLst>
          </p:nvPr>
        </p:nvGraphicFramePr>
        <p:xfrm>
          <a:off x="1912424" y="3756981"/>
          <a:ext cx="2442882" cy="381000"/>
        </p:xfrm>
        <a:graphic>
          <a:graphicData uri="http://schemas.openxmlformats.org/drawingml/2006/table">
            <a:tbl>
              <a:tblPr firstRow="1" bandRow="1">
                <a:tableStyleId>{5C22544A-7EE6-4342-B048-85BDC9FD1C3A}</a:tableStyleId>
              </a:tblPr>
              <a:tblGrid>
                <a:gridCol w="2442882">
                  <a:extLst>
                    <a:ext uri="{9D8B030D-6E8A-4147-A177-3AD203B41FA5}">
                      <a16:colId xmlns:a16="http://schemas.microsoft.com/office/drawing/2014/main" val="2903884306"/>
                    </a:ext>
                  </a:extLst>
                </a:gridCol>
              </a:tblGrid>
              <a:tr h="381000">
                <a:tc>
                  <a:txBody>
                    <a:bodyPr/>
                    <a:lstStyle/>
                    <a:p>
                      <a:pPr algn="l"/>
                      <a:r>
                        <a:rPr lang="es-ES" sz="1600" dirty="0">
                          <a:solidFill>
                            <a:schemeClr val="tx1"/>
                          </a:solidFill>
                          <a:latin typeface="Arial" panose="020B0604020202020204" pitchFamily="34" charset="0"/>
                          <a:cs typeface="Arial" panose="020B0604020202020204" pitchFamily="34" charset="0"/>
                        </a:rPr>
                        <a:t>DISTANCIA DE LA UT</a:t>
                      </a:r>
                      <a:endParaRPr lang="es-MX" sz="16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78627"/>
                  </a:ext>
                </a:extLst>
              </a:tr>
            </a:tbl>
          </a:graphicData>
        </a:graphic>
      </p:graphicFrame>
      <p:graphicFrame>
        <p:nvGraphicFramePr>
          <p:cNvPr id="11" name="Tabla 3">
            <a:extLst>
              <a:ext uri="{FF2B5EF4-FFF2-40B4-BE49-F238E27FC236}">
                <a16:creationId xmlns:a16="http://schemas.microsoft.com/office/drawing/2014/main" id="{9858B3A1-DD2E-491A-A007-F0F20EB43995}"/>
              </a:ext>
            </a:extLst>
          </p:cNvPr>
          <p:cNvGraphicFramePr>
            <a:graphicFrameLocks noGrp="1"/>
          </p:cNvGraphicFramePr>
          <p:nvPr>
            <p:extLst>
              <p:ext uri="{D42A27DB-BD31-4B8C-83A1-F6EECF244321}">
                <p14:modId xmlns:p14="http://schemas.microsoft.com/office/powerpoint/2010/main" val="1865448689"/>
              </p:ext>
            </p:extLst>
          </p:nvPr>
        </p:nvGraphicFramePr>
        <p:xfrm>
          <a:off x="1819836" y="4333041"/>
          <a:ext cx="2442882" cy="381000"/>
        </p:xfrm>
        <a:graphic>
          <a:graphicData uri="http://schemas.openxmlformats.org/drawingml/2006/table">
            <a:tbl>
              <a:tblPr firstRow="1" bandRow="1">
                <a:tableStyleId>{5C22544A-7EE6-4342-B048-85BDC9FD1C3A}</a:tableStyleId>
              </a:tblPr>
              <a:tblGrid>
                <a:gridCol w="2442882">
                  <a:extLst>
                    <a:ext uri="{9D8B030D-6E8A-4147-A177-3AD203B41FA5}">
                      <a16:colId xmlns:a16="http://schemas.microsoft.com/office/drawing/2014/main" val="2903884306"/>
                    </a:ext>
                  </a:extLst>
                </a:gridCol>
              </a:tblGrid>
              <a:tr h="381000">
                <a:tc>
                  <a:txBody>
                    <a:bodyPr/>
                    <a:lstStyle/>
                    <a:p>
                      <a:pPr algn="l"/>
                      <a:r>
                        <a:rPr lang="es-ES" sz="1600" dirty="0">
                          <a:solidFill>
                            <a:schemeClr val="tx1"/>
                          </a:solidFill>
                          <a:latin typeface="Arial" panose="020B0604020202020204" pitchFamily="34" charset="0"/>
                          <a:cs typeface="Arial" panose="020B0604020202020204" pitchFamily="34" charset="0"/>
                        </a:rPr>
                        <a:t>OTRAS CAUSAS</a:t>
                      </a:r>
                      <a:endParaRPr lang="es-MX" sz="16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78627"/>
                  </a:ext>
                </a:extLst>
              </a:tr>
            </a:tbl>
          </a:graphicData>
        </a:graphic>
      </p:graphicFrame>
      <p:graphicFrame>
        <p:nvGraphicFramePr>
          <p:cNvPr id="12" name="Tabla 3">
            <a:extLst>
              <a:ext uri="{FF2B5EF4-FFF2-40B4-BE49-F238E27FC236}">
                <a16:creationId xmlns:a16="http://schemas.microsoft.com/office/drawing/2014/main" id="{0A833682-EEA7-43EC-8B94-836B805A4E6E}"/>
              </a:ext>
            </a:extLst>
          </p:cNvPr>
          <p:cNvGraphicFramePr>
            <a:graphicFrameLocks noGrp="1"/>
          </p:cNvGraphicFramePr>
          <p:nvPr>
            <p:extLst>
              <p:ext uri="{D42A27DB-BD31-4B8C-83A1-F6EECF244321}">
                <p14:modId xmlns:p14="http://schemas.microsoft.com/office/powerpoint/2010/main" val="3787653143"/>
              </p:ext>
            </p:extLst>
          </p:nvPr>
        </p:nvGraphicFramePr>
        <p:xfrm>
          <a:off x="3041277" y="4822105"/>
          <a:ext cx="2442882" cy="381000"/>
        </p:xfrm>
        <a:graphic>
          <a:graphicData uri="http://schemas.openxmlformats.org/drawingml/2006/table">
            <a:tbl>
              <a:tblPr firstRow="1" bandRow="1">
                <a:tableStyleId>{5C22544A-7EE6-4342-B048-85BDC9FD1C3A}</a:tableStyleId>
              </a:tblPr>
              <a:tblGrid>
                <a:gridCol w="2442882">
                  <a:extLst>
                    <a:ext uri="{9D8B030D-6E8A-4147-A177-3AD203B41FA5}">
                      <a16:colId xmlns:a16="http://schemas.microsoft.com/office/drawing/2014/main" val="2903884306"/>
                    </a:ext>
                  </a:extLst>
                </a:gridCol>
              </a:tblGrid>
              <a:tr h="381000">
                <a:tc>
                  <a:txBody>
                    <a:bodyPr/>
                    <a:lstStyle/>
                    <a:p>
                      <a:pPr algn="l"/>
                      <a:r>
                        <a:rPr lang="es-ES" sz="1600" dirty="0">
                          <a:solidFill>
                            <a:schemeClr val="tx1"/>
                          </a:solidFill>
                          <a:latin typeface="Arial" panose="020B0604020202020204" pitchFamily="34" charset="0"/>
                          <a:cs typeface="Arial" panose="020B0604020202020204" pitchFamily="34" charset="0"/>
                        </a:rPr>
                        <a:t>AUSENTISMO</a:t>
                      </a:r>
                      <a:endParaRPr lang="es-MX" sz="16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78627"/>
                  </a:ext>
                </a:extLst>
              </a:tr>
            </a:tbl>
          </a:graphicData>
        </a:graphic>
      </p:graphicFrame>
    </p:spTree>
    <p:extLst>
      <p:ext uri="{BB962C8B-B14F-4D97-AF65-F5344CB8AC3E}">
        <p14:creationId xmlns:p14="http://schemas.microsoft.com/office/powerpoint/2010/main" val="154245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561" y="792996"/>
            <a:ext cx="4363012" cy="321242"/>
          </a:xfrm>
          <a:prstGeom prst="rect">
            <a:avLst/>
          </a:prstGeom>
        </p:spPr>
        <p:txBody>
          <a:bodyPr vert="horz" wrap="square" lIns="0" tIns="13335" rIns="0" bIns="0" rtlCol="0">
            <a:spAutoFit/>
          </a:bodyPr>
          <a:lstStyle/>
          <a:p>
            <a:pPr marL="12700">
              <a:lnSpc>
                <a:spcPct val="100000"/>
              </a:lnSpc>
              <a:spcBef>
                <a:spcPts val="105"/>
              </a:spcBef>
            </a:pPr>
            <a:r>
              <a:rPr sz="2000" spc="-30" dirty="0">
                <a:latin typeface="Arial"/>
                <a:cs typeface="Arial"/>
              </a:rPr>
              <a:t>MATRÍCULA</a:t>
            </a:r>
            <a:r>
              <a:rPr sz="2000" spc="-90" dirty="0">
                <a:latin typeface="Arial"/>
                <a:cs typeface="Arial"/>
              </a:rPr>
              <a:t> </a:t>
            </a:r>
            <a:r>
              <a:rPr sz="2000" dirty="0">
                <a:latin typeface="Arial"/>
                <a:cs typeface="Arial"/>
              </a:rPr>
              <a:t>POR </a:t>
            </a:r>
            <a:r>
              <a:rPr sz="2000" spc="-10" dirty="0">
                <a:latin typeface="Arial"/>
                <a:cs typeface="Arial"/>
              </a:rPr>
              <a:t>CARRERA</a:t>
            </a:r>
            <a:r>
              <a:rPr lang="es-MX" sz="2000" spc="-10" dirty="0">
                <a:latin typeface="Arial"/>
                <a:cs typeface="Arial"/>
              </a:rPr>
              <a:t> T.S.U.</a:t>
            </a:r>
            <a:endParaRPr sz="200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083224780"/>
              </p:ext>
            </p:extLst>
          </p:nvPr>
        </p:nvGraphicFramePr>
        <p:xfrm>
          <a:off x="998455" y="1344108"/>
          <a:ext cx="7026275" cy="4512944"/>
        </p:xfrm>
        <a:graphic>
          <a:graphicData uri="http://schemas.openxmlformats.org/drawingml/2006/table">
            <a:tbl>
              <a:tblPr firstRow="1" bandRow="1">
                <a:tableStyleId>{2D5ABB26-0587-4C30-8999-92F81FD0307C}</a:tableStyleId>
              </a:tblPr>
              <a:tblGrid>
                <a:gridCol w="440055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355725">
                  <a:extLst>
                    <a:ext uri="{9D8B030D-6E8A-4147-A177-3AD203B41FA5}">
                      <a16:colId xmlns:a16="http://schemas.microsoft.com/office/drawing/2014/main" val="20002"/>
                    </a:ext>
                  </a:extLst>
                </a:gridCol>
              </a:tblGrid>
              <a:tr h="276093">
                <a:tc gridSpan="3">
                  <a:txBody>
                    <a:bodyPr/>
                    <a:lstStyle/>
                    <a:p>
                      <a:pPr algn="ctr">
                        <a:lnSpc>
                          <a:spcPct val="100000"/>
                        </a:lnSpc>
                        <a:spcBef>
                          <a:spcPts val="315"/>
                        </a:spcBef>
                      </a:pPr>
                      <a:r>
                        <a:rPr sz="1400" b="1" spc="-20" dirty="0">
                          <a:solidFill>
                            <a:srgbClr val="FFFFFF"/>
                          </a:solidFill>
                          <a:latin typeface="Arial"/>
                          <a:cs typeface="Arial"/>
                        </a:rPr>
                        <a:t>MATRÍCULA</a:t>
                      </a:r>
                      <a:r>
                        <a:rPr sz="1400" b="1" spc="-60" dirty="0">
                          <a:solidFill>
                            <a:srgbClr val="FFFFFF"/>
                          </a:solidFill>
                          <a:latin typeface="Arial"/>
                          <a:cs typeface="Arial"/>
                        </a:rPr>
                        <a:t> </a:t>
                      </a:r>
                      <a:r>
                        <a:rPr sz="1400" b="1" dirty="0">
                          <a:solidFill>
                            <a:srgbClr val="FFFFFF"/>
                          </a:solidFill>
                          <a:latin typeface="Arial"/>
                          <a:cs typeface="Arial"/>
                        </a:rPr>
                        <a:t>GENERAL</a:t>
                      </a:r>
                      <a:r>
                        <a:rPr sz="1400" b="1" spc="-15" dirty="0">
                          <a:solidFill>
                            <a:srgbClr val="FFFFFF"/>
                          </a:solidFill>
                          <a:latin typeface="Arial"/>
                          <a:cs typeface="Arial"/>
                        </a:rPr>
                        <a:t> </a:t>
                      </a:r>
                      <a:r>
                        <a:rPr sz="1400" b="1" dirty="0">
                          <a:solidFill>
                            <a:srgbClr val="FFFFFF"/>
                          </a:solidFill>
                          <a:latin typeface="Arial"/>
                          <a:cs typeface="Arial"/>
                        </a:rPr>
                        <a:t>DE</a:t>
                      </a:r>
                      <a:r>
                        <a:rPr sz="1400" b="1" spc="-20" dirty="0">
                          <a:solidFill>
                            <a:srgbClr val="FFFFFF"/>
                          </a:solidFill>
                          <a:latin typeface="Arial"/>
                          <a:cs typeface="Arial"/>
                        </a:rPr>
                        <a:t> </a:t>
                      </a:r>
                      <a:r>
                        <a:rPr sz="1400" b="1" spc="-10" dirty="0">
                          <a:solidFill>
                            <a:srgbClr val="FFFFFF"/>
                          </a:solidFill>
                          <a:latin typeface="Arial"/>
                          <a:cs typeface="Arial"/>
                        </a:rPr>
                        <a:t>T.S.U.</a:t>
                      </a:r>
                      <a:endParaRPr sz="1400" dirty="0">
                        <a:latin typeface="Arial"/>
                        <a:cs typeface="Arial"/>
                      </a:endParaRPr>
                    </a:p>
                    <a:p>
                      <a:pPr algn="ctr">
                        <a:lnSpc>
                          <a:spcPct val="100000"/>
                        </a:lnSpc>
                        <a:spcBef>
                          <a:spcPts val="5"/>
                        </a:spcBef>
                      </a:pPr>
                      <a:r>
                        <a:rPr sz="1400" b="1" spc="-10" dirty="0">
                          <a:solidFill>
                            <a:srgbClr val="FFFFFF"/>
                          </a:solidFill>
                          <a:latin typeface="Arial"/>
                          <a:cs typeface="Arial"/>
                        </a:rPr>
                        <a:t>CUATRIMESTRE</a:t>
                      </a:r>
                      <a:r>
                        <a:rPr sz="1400" b="1" spc="-15" dirty="0">
                          <a:solidFill>
                            <a:srgbClr val="FFFFFF"/>
                          </a:solidFill>
                          <a:latin typeface="Arial"/>
                          <a:cs typeface="Arial"/>
                        </a:rPr>
                        <a:t> </a:t>
                      </a:r>
                      <a:r>
                        <a:rPr lang="es-MX" sz="1400" b="1" dirty="0">
                          <a:solidFill>
                            <a:srgbClr val="FFFFFF"/>
                          </a:solidFill>
                          <a:latin typeface="Arial"/>
                          <a:cs typeface="Arial"/>
                        </a:rPr>
                        <a:t>ENERO – ABRIL </a:t>
                      </a:r>
                      <a:r>
                        <a:rPr sz="1400" b="1" dirty="0">
                          <a:solidFill>
                            <a:srgbClr val="FFFFFF"/>
                          </a:solidFill>
                          <a:latin typeface="Arial"/>
                          <a:cs typeface="Arial"/>
                        </a:rPr>
                        <a:t>DEL</a:t>
                      </a:r>
                      <a:r>
                        <a:rPr sz="1400" b="1" spc="-75" dirty="0">
                          <a:solidFill>
                            <a:srgbClr val="FFFFFF"/>
                          </a:solidFill>
                          <a:latin typeface="Arial"/>
                          <a:cs typeface="Arial"/>
                        </a:rPr>
                        <a:t> </a:t>
                      </a:r>
                      <a:r>
                        <a:rPr sz="1400" b="1" spc="-20" dirty="0">
                          <a:solidFill>
                            <a:srgbClr val="FFFFFF"/>
                          </a:solidFill>
                          <a:latin typeface="Arial"/>
                          <a:cs typeface="Arial"/>
                        </a:rPr>
                        <a:t>202</a:t>
                      </a:r>
                      <a:r>
                        <a:rPr lang="es-MX" sz="1400" b="1" spc="-20" dirty="0">
                          <a:solidFill>
                            <a:srgbClr val="FFFFFF"/>
                          </a:solidFill>
                          <a:latin typeface="Arial"/>
                          <a:cs typeface="Arial"/>
                        </a:rPr>
                        <a:t>6</a:t>
                      </a:r>
                      <a:endParaRPr sz="1400" dirty="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18159">
                <a:tc>
                  <a:txBody>
                    <a:bodyPr/>
                    <a:lstStyle/>
                    <a:p>
                      <a:pPr marL="3175" algn="ctr">
                        <a:lnSpc>
                          <a:spcPct val="100000"/>
                        </a:lnSpc>
                        <a:spcBef>
                          <a:spcPts val="1160"/>
                        </a:spcBef>
                      </a:pPr>
                      <a:r>
                        <a:rPr sz="1400" b="1" spc="-10" dirty="0">
                          <a:latin typeface="Arial"/>
                          <a:cs typeface="Arial"/>
                        </a:rPr>
                        <a:t>CARRERA</a:t>
                      </a:r>
                      <a:endParaRPr sz="1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695" marR="91440" indent="151130">
                        <a:lnSpc>
                          <a:spcPct val="100000"/>
                        </a:lnSpc>
                        <a:spcBef>
                          <a:spcPts val="320"/>
                        </a:spcBef>
                      </a:pPr>
                      <a:r>
                        <a:rPr sz="1400" b="1" dirty="0">
                          <a:latin typeface="Arial"/>
                          <a:cs typeface="Arial"/>
                        </a:rPr>
                        <a:t>Inicio</a:t>
                      </a:r>
                      <a:r>
                        <a:rPr sz="1400" b="1" spc="-60" dirty="0">
                          <a:latin typeface="Arial"/>
                          <a:cs typeface="Arial"/>
                        </a:rPr>
                        <a:t> </a:t>
                      </a:r>
                      <a:r>
                        <a:rPr sz="1400" b="1" spc="-25" dirty="0">
                          <a:latin typeface="Arial"/>
                          <a:cs typeface="Arial"/>
                        </a:rPr>
                        <a:t>del </a:t>
                      </a:r>
                      <a:r>
                        <a:rPr sz="1400" b="1" spc="-10" dirty="0">
                          <a:latin typeface="Arial"/>
                          <a:cs typeface="Arial"/>
                        </a:rPr>
                        <a:t>cuatrimestre</a:t>
                      </a:r>
                      <a:endParaRPr sz="14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2875" marR="122555" indent="-12700">
                        <a:lnSpc>
                          <a:spcPct val="100000"/>
                        </a:lnSpc>
                        <a:spcBef>
                          <a:spcPts val="320"/>
                        </a:spcBef>
                      </a:pPr>
                      <a:r>
                        <a:rPr sz="1400" b="1" dirty="0">
                          <a:latin typeface="Arial"/>
                          <a:cs typeface="Arial"/>
                        </a:rPr>
                        <a:t>Al</a:t>
                      </a:r>
                      <a:r>
                        <a:rPr sz="1400" b="1" spc="-10" dirty="0">
                          <a:latin typeface="Arial"/>
                          <a:cs typeface="Arial"/>
                        </a:rPr>
                        <a:t> </a:t>
                      </a:r>
                      <a:r>
                        <a:rPr sz="1400" b="1" dirty="0">
                          <a:latin typeface="Arial"/>
                          <a:cs typeface="Arial"/>
                        </a:rPr>
                        <a:t>finalizar</a:t>
                      </a:r>
                      <a:r>
                        <a:rPr sz="1400" b="1" spc="-65" dirty="0">
                          <a:latin typeface="Arial"/>
                          <a:cs typeface="Arial"/>
                        </a:rPr>
                        <a:t> </a:t>
                      </a:r>
                      <a:r>
                        <a:rPr sz="1400" b="1" spc="-25" dirty="0">
                          <a:latin typeface="Arial"/>
                          <a:cs typeface="Arial"/>
                        </a:rPr>
                        <a:t>el </a:t>
                      </a:r>
                      <a:r>
                        <a:rPr sz="1400" b="1" spc="-10" dirty="0">
                          <a:latin typeface="Arial"/>
                          <a:cs typeface="Arial"/>
                        </a:rPr>
                        <a:t>cuatrimestre</a:t>
                      </a:r>
                      <a:endParaRPr sz="14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1440" marR="490855">
                        <a:lnSpc>
                          <a:spcPct val="100000"/>
                        </a:lnSpc>
                        <a:spcBef>
                          <a:spcPts val="325"/>
                        </a:spcBef>
                      </a:pPr>
                      <a:r>
                        <a:rPr sz="1400" spc="-20" dirty="0">
                          <a:latin typeface="Arial" panose="020B0604020202020204" pitchFamily="34" charset="0"/>
                          <a:cs typeface="Arial" panose="020B0604020202020204" pitchFamily="34" charset="0"/>
                        </a:rPr>
                        <a:t>T.S.U.</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Emprendimiento,</a:t>
                      </a:r>
                      <a:r>
                        <a:rPr sz="1400" spc="-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Formulación</a:t>
                      </a:r>
                      <a:r>
                        <a:rPr sz="1400" spc="-6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y</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Evaluación</a:t>
                      </a:r>
                      <a:r>
                        <a:rPr sz="1400" spc="-50"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de </a:t>
                      </a:r>
                      <a:r>
                        <a:rPr sz="1400" spc="-10" dirty="0">
                          <a:latin typeface="Arial" panose="020B0604020202020204" pitchFamily="34" charset="0"/>
                          <a:cs typeface="Arial" panose="020B0604020202020204" pitchFamily="34" charset="0"/>
                        </a:rPr>
                        <a:t>proyectos</a:t>
                      </a:r>
                      <a:endParaRPr sz="1400" dirty="0">
                        <a:latin typeface="Arial" panose="020B0604020202020204" pitchFamily="34" charset="0"/>
                        <a:cs typeface="Arial" panose="020B0604020202020204" pitchFamily="34" charset="0"/>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045"/>
                        </a:spcBef>
                      </a:pPr>
                      <a:r>
                        <a:rPr lang="es-ES" sz="1400" dirty="0">
                          <a:latin typeface="Arial" panose="020B0604020202020204" pitchFamily="34" charset="0"/>
                          <a:cs typeface="Arial" panose="020B0604020202020204" pitchFamily="34" charset="0"/>
                        </a:rPr>
                        <a:t>21</a:t>
                      </a:r>
                      <a:endParaRPr sz="1400" dirty="0">
                        <a:latin typeface="Arial" panose="020B0604020202020204" pitchFamily="34" charset="0"/>
                        <a:cs typeface="Arial" panose="020B0604020202020204" pitchFamily="34" charset="0"/>
                      </a:endParaRPr>
                    </a:p>
                  </a:txBody>
                  <a:tcPr marL="0" marR="0" marT="132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045"/>
                        </a:spcBef>
                      </a:pPr>
                      <a:r>
                        <a:rPr lang="es-ES" sz="1400" dirty="0">
                          <a:latin typeface="Arial" panose="020B0604020202020204" pitchFamily="34" charset="0"/>
                          <a:cs typeface="Arial" panose="020B0604020202020204" pitchFamily="34" charset="0"/>
                        </a:rPr>
                        <a:t>20</a:t>
                      </a:r>
                      <a:endParaRPr sz="1400" dirty="0">
                        <a:latin typeface="Arial" panose="020B0604020202020204" pitchFamily="34" charset="0"/>
                        <a:cs typeface="Arial" panose="020B0604020202020204" pitchFamily="34" charset="0"/>
                      </a:endParaRPr>
                    </a:p>
                  </a:txBody>
                  <a:tcPr marL="0" marR="0" marT="132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14960">
                <a:tc>
                  <a:txBody>
                    <a:bodyPr/>
                    <a:lstStyle/>
                    <a:p>
                      <a:pPr marL="91440">
                        <a:lnSpc>
                          <a:spcPct val="100000"/>
                        </a:lnSpc>
                        <a:spcBef>
                          <a:spcPts val="490"/>
                        </a:spcBef>
                      </a:pPr>
                      <a:r>
                        <a:rPr sz="1400" spc="-20" dirty="0">
                          <a:latin typeface="Arial" panose="020B0604020202020204" pitchFamily="34" charset="0"/>
                          <a:cs typeface="Arial" panose="020B0604020202020204" pitchFamily="34" charset="0"/>
                        </a:rPr>
                        <a:t>T.S.U.</a:t>
                      </a:r>
                      <a:r>
                        <a:rPr sz="1400" spc="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1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Manufactura</a:t>
                      </a:r>
                      <a:r>
                        <a:rPr sz="1400" spc="-9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Aeronáutica</a:t>
                      </a:r>
                      <a:endParaRPr sz="1400" dirty="0">
                        <a:latin typeface="Arial" panose="020B0604020202020204" pitchFamily="34" charset="0"/>
                        <a:cs typeface="Arial" panose="020B0604020202020204" pitchFamily="34" charset="0"/>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90"/>
                        </a:spcBef>
                      </a:pPr>
                      <a:r>
                        <a:rPr lang="es-ES" sz="1400" dirty="0">
                          <a:latin typeface="Arial" panose="020B0604020202020204" pitchFamily="34" charset="0"/>
                          <a:cs typeface="Arial" panose="020B0604020202020204" pitchFamily="34" charset="0"/>
                        </a:rPr>
                        <a:t>38</a:t>
                      </a:r>
                      <a:endParaRPr sz="1400" dirty="0">
                        <a:latin typeface="Arial" panose="020B0604020202020204" pitchFamily="34" charset="0"/>
                        <a:cs typeface="Arial" panose="020B0604020202020204" pitchFamily="34" charset="0"/>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90"/>
                        </a:spcBef>
                      </a:pPr>
                      <a:r>
                        <a:rPr lang="es-ES" sz="1400" dirty="0">
                          <a:latin typeface="Arial" panose="020B0604020202020204" pitchFamily="34" charset="0"/>
                          <a:cs typeface="Arial" panose="020B0604020202020204" pitchFamily="34" charset="0"/>
                        </a:rPr>
                        <a:t>38</a:t>
                      </a:r>
                      <a:endParaRPr sz="1400" dirty="0">
                        <a:latin typeface="Arial" panose="020B0604020202020204" pitchFamily="34" charset="0"/>
                        <a:cs typeface="Arial" panose="020B0604020202020204" pitchFamily="34" charset="0"/>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14960">
                <a:tc>
                  <a:txBody>
                    <a:bodyPr/>
                    <a:lstStyle/>
                    <a:p>
                      <a:pPr marL="91440">
                        <a:lnSpc>
                          <a:spcPct val="100000"/>
                        </a:lnSpc>
                        <a:spcBef>
                          <a:spcPts val="490"/>
                        </a:spcBef>
                      </a:pPr>
                      <a:r>
                        <a:rPr sz="1400" spc="-20" dirty="0">
                          <a:latin typeface="Arial" panose="020B0604020202020204" pitchFamily="34" charset="0"/>
                          <a:cs typeface="Arial" panose="020B0604020202020204" pitchFamily="34" charset="0"/>
                        </a:rPr>
                        <a:t>T.S.U.</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Procesos</a:t>
                      </a:r>
                      <a:r>
                        <a:rPr sz="1400" spc="-3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Productivos</a:t>
                      </a:r>
                      <a:endParaRPr sz="1400" dirty="0">
                        <a:latin typeface="Arial" panose="020B0604020202020204" pitchFamily="34" charset="0"/>
                        <a:cs typeface="Arial" panose="020B0604020202020204" pitchFamily="34" charset="0"/>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90"/>
                        </a:spcBef>
                      </a:pPr>
                      <a:r>
                        <a:rPr lang="es-ES" sz="1400" dirty="0">
                          <a:latin typeface="Arial" panose="020B0604020202020204" pitchFamily="34" charset="0"/>
                          <a:cs typeface="Arial" panose="020B0604020202020204" pitchFamily="34" charset="0"/>
                        </a:rPr>
                        <a:t>33</a:t>
                      </a:r>
                      <a:endParaRPr sz="1400" dirty="0">
                        <a:latin typeface="Arial" panose="020B0604020202020204" pitchFamily="34" charset="0"/>
                        <a:cs typeface="Arial" panose="020B0604020202020204" pitchFamily="34" charset="0"/>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90"/>
                        </a:spcBef>
                      </a:pPr>
                      <a:r>
                        <a:rPr lang="es-ES" sz="1400" dirty="0">
                          <a:latin typeface="Arial" panose="020B0604020202020204" pitchFamily="34" charset="0"/>
                          <a:cs typeface="Arial" panose="020B0604020202020204" pitchFamily="34" charset="0"/>
                        </a:rPr>
                        <a:t>30</a:t>
                      </a:r>
                      <a:endParaRPr sz="1400" dirty="0">
                        <a:latin typeface="Arial" panose="020B0604020202020204" pitchFamily="34" charset="0"/>
                        <a:cs typeface="Arial" panose="020B0604020202020204" pitchFamily="34" charset="0"/>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3685">
                <a:tc>
                  <a:txBody>
                    <a:bodyPr/>
                    <a:lstStyle/>
                    <a:p>
                      <a:pPr marL="91440">
                        <a:lnSpc>
                          <a:spcPct val="100000"/>
                        </a:lnSpc>
                        <a:spcBef>
                          <a:spcPts val="330"/>
                        </a:spcBef>
                      </a:pPr>
                      <a:r>
                        <a:rPr sz="1400" spc="-20" dirty="0">
                          <a:latin typeface="Arial" panose="020B0604020202020204" pitchFamily="34" charset="0"/>
                          <a:cs typeface="Arial" panose="020B0604020202020204" pitchFamily="34" charset="0"/>
                        </a:rPr>
                        <a:t>T.S.U.</a:t>
                      </a:r>
                      <a:r>
                        <a:rPr sz="1400" spc="-4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8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Automatización</a:t>
                      </a:r>
                      <a:endParaRPr sz="1400" dirty="0">
                        <a:latin typeface="Arial" panose="020B0604020202020204" pitchFamily="34" charset="0"/>
                        <a:cs typeface="Arial" panose="020B0604020202020204" pitchFamily="34" charset="0"/>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30"/>
                        </a:spcBef>
                      </a:pPr>
                      <a:r>
                        <a:rPr lang="es-ES" sz="1400" dirty="0">
                          <a:latin typeface="Arial" panose="020B0604020202020204" pitchFamily="34" charset="0"/>
                          <a:cs typeface="Arial" panose="020B0604020202020204" pitchFamily="34" charset="0"/>
                        </a:rPr>
                        <a:t>80</a:t>
                      </a:r>
                      <a:endParaRPr sz="1400" dirty="0">
                        <a:latin typeface="Arial" panose="020B0604020202020204" pitchFamily="34" charset="0"/>
                        <a:cs typeface="Arial" panose="020B0604020202020204" pitchFamily="34" charset="0"/>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30"/>
                        </a:spcBef>
                      </a:pPr>
                      <a:r>
                        <a:rPr lang="es-ES" sz="1400" dirty="0">
                          <a:latin typeface="Arial" panose="020B0604020202020204" pitchFamily="34" charset="0"/>
                          <a:cs typeface="Arial" panose="020B0604020202020204" pitchFamily="34" charset="0"/>
                        </a:rPr>
                        <a:t>75</a:t>
                      </a:r>
                      <a:endParaRPr sz="1400" dirty="0">
                        <a:latin typeface="Arial" panose="020B0604020202020204" pitchFamily="34" charset="0"/>
                        <a:cs typeface="Arial" panose="020B0604020202020204" pitchFamily="34" charset="0"/>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a:txBody>
                    <a:bodyPr/>
                    <a:lstStyle/>
                    <a:p>
                      <a:pPr marL="91440" marR="500380">
                        <a:lnSpc>
                          <a:spcPct val="100000"/>
                        </a:lnSpc>
                        <a:spcBef>
                          <a:spcPts val="330"/>
                        </a:spcBef>
                      </a:pPr>
                      <a:r>
                        <a:rPr sz="1400" spc="-20" dirty="0">
                          <a:latin typeface="Arial" panose="020B0604020202020204" pitchFamily="34" charset="0"/>
                          <a:cs typeface="Arial" panose="020B0604020202020204" pitchFamily="34" charset="0"/>
                        </a:rPr>
                        <a:t>T.S.U.</a:t>
                      </a:r>
                      <a:r>
                        <a:rPr sz="1400" spc="-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10" dirty="0">
                          <a:latin typeface="Arial" panose="020B0604020202020204" pitchFamily="34" charset="0"/>
                          <a:cs typeface="Arial" panose="020B0604020202020204" pitchFamily="34" charset="0"/>
                        </a:rPr>
                        <a:t> Manufactura</a:t>
                      </a:r>
                      <a:r>
                        <a:rPr sz="1400" spc="-10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Aeronáutica</a:t>
                      </a:r>
                      <a:r>
                        <a:rPr sz="1400" spc="-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Área</a:t>
                      </a:r>
                      <a:r>
                        <a:rPr sz="1400" spc="-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Maquinados</a:t>
                      </a:r>
                      <a:r>
                        <a:rPr sz="1400" spc="-35"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de </a:t>
                      </a:r>
                      <a:r>
                        <a:rPr sz="1400" spc="-10" dirty="0">
                          <a:latin typeface="Arial" panose="020B0604020202020204" pitchFamily="34" charset="0"/>
                          <a:cs typeface="Arial" panose="020B0604020202020204" pitchFamily="34" charset="0"/>
                        </a:rPr>
                        <a:t>Precisión</a:t>
                      </a:r>
                      <a:endParaRPr sz="1400" dirty="0">
                        <a:latin typeface="Arial" panose="020B0604020202020204" pitchFamily="34" charset="0"/>
                        <a:cs typeface="Arial" panose="020B0604020202020204" pitchFamily="34" charset="0"/>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050"/>
                        </a:spcBef>
                      </a:pPr>
                      <a:r>
                        <a:rPr lang="es-ES" sz="1400" dirty="0">
                          <a:latin typeface="Arial" panose="020B0604020202020204" pitchFamily="34" charset="0"/>
                          <a:cs typeface="Arial" panose="020B0604020202020204" pitchFamily="34" charset="0"/>
                        </a:rPr>
                        <a:t>0</a:t>
                      </a:r>
                      <a:endParaRPr sz="1400" dirty="0">
                        <a:latin typeface="Arial" panose="020B0604020202020204" pitchFamily="34" charset="0"/>
                        <a:cs typeface="Arial" panose="020B0604020202020204" pitchFamily="34" charset="0"/>
                      </a:endParaRPr>
                    </a:p>
                  </a:txBody>
                  <a:tcPr marL="0" marR="0" marT="133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050"/>
                        </a:spcBef>
                      </a:pPr>
                      <a:r>
                        <a:rPr lang="es-ES" sz="1400" dirty="0">
                          <a:latin typeface="Arial" panose="020B0604020202020204" pitchFamily="34" charset="0"/>
                          <a:cs typeface="Arial" panose="020B0604020202020204" pitchFamily="34" charset="0"/>
                        </a:rPr>
                        <a:t>0</a:t>
                      </a:r>
                      <a:endParaRPr sz="1400" dirty="0">
                        <a:latin typeface="Arial" panose="020B0604020202020204" pitchFamily="34" charset="0"/>
                        <a:cs typeface="Arial" panose="020B0604020202020204" pitchFamily="34" charset="0"/>
                      </a:endParaRPr>
                    </a:p>
                  </a:txBody>
                  <a:tcPr marL="0" marR="0" marT="133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73685">
                <a:tc>
                  <a:txBody>
                    <a:bodyPr/>
                    <a:lstStyle/>
                    <a:p>
                      <a:pPr marL="91440">
                        <a:lnSpc>
                          <a:spcPct val="100000"/>
                        </a:lnSpc>
                        <a:spcBef>
                          <a:spcPts val="330"/>
                        </a:spcBef>
                      </a:pPr>
                      <a:r>
                        <a:rPr sz="1400" spc="-20" dirty="0">
                          <a:latin typeface="Arial" panose="020B0604020202020204" pitchFamily="34" charset="0"/>
                          <a:cs typeface="Arial" panose="020B0604020202020204" pitchFamily="34" charset="0"/>
                        </a:rPr>
                        <a:t>T.S.U</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3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Robótica</a:t>
                      </a:r>
                      <a:endParaRPr sz="1400">
                        <a:latin typeface="Arial" panose="020B0604020202020204" pitchFamily="34" charset="0"/>
                        <a:cs typeface="Arial" panose="020B0604020202020204" pitchFamily="34" charset="0"/>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30"/>
                        </a:spcBef>
                      </a:pPr>
                      <a:r>
                        <a:rPr lang="es-ES" sz="1400" dirty="0">
                          <a:latin typeface="Arial" panose="020B0604020202020204" pitchFamily="34" charset="0"/>
                          <a:cs typeface="Arial" panose="020B0604020202020204" pitchFamily="34" charset="0"/>
                        </a:rPr>
                        <a:t>14</a:t>
                      </a:r>
                      <a:endParaRPr sz="1400" dirty="0">
                        <a:latin typeface="Arial" panose="020B0604020202020204" pitchFamily="34" charset="0"/>
                        <a:cs typeface="Arial" panose="020B0604020202020204" pitchFamily="34" charset="0"/>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30"/>
                        </a:spcBef>
                      </a:pPr>
                      <a:r>
                        <a:rPr lang="es-ES" sz="1400" dirty="0">
                          <a:latin typeface="Arial" panose="020B0604020202020204" pitchFamily="34" charset="0"/>
                          <a:cs typeface="Arial" panose="020B0604020202020204" pitchFamily="34" charset="0"/>
                        </a:rPr>
                        <a:t>13</a:t>
                      </a:r>
                      <a:endParaRPr sz="1400" dirty="0">
                        <a:latin typeface="Arial" panose="020B0604020202020204" pitchFamily="34" charset="0"/>
                        <a:cs typeface="Arial" panose="020B0604020202020204" pitchFamily="34" charset="0"/>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314960">
                <a:tc>
                  <a:txBody>
                    <a:bodyPr/>
                    <a:lstStyle/>
                    <a:p>
                      <a:pPr marL="91440">
                        <a:lnSpc>
                          <a:spcPct val="100000"/>
                        </a:lnSpc>
                        <a:spcBef>
                          <a:spcPts val="490"/>
                        </a:spcBef>
                      </a:pPr>
                      <a:r>
                        <a:rPr sz="1400" spc="-20" dirty="0">
                          <a:latin typeface="Arial" panose="020B0604020202020204" pitchFamily="34" charset="0"/>
                          <a:cs typeface="Arial" panose="020B0604020202020204" pitchFamily="34" charset="0"/>
                        </a:rPr>
                        <a:t>T.S.U.</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Procesos</a:t>
                      </a:r>
                      <a:r>
                        <a:rPr sz="1400" spc="-4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Industriales</a:t>
                      </a:r>
                      <a:r>
                        <a:rPr sz="1400" spc="-4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Área</a:t>
                      </a:r>
                      <a:r>
                        <a:rPr sz="1400" spc="-2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Manufactura</a:t>
                      </a:r>
                      <a:endParaRPr sz="1400" dirty="0">
                        <a:latin typeface="Arial" panose="020B0604020202020204" pitchFamily="34" charset="0"/>
                        <a:cs typeface="Arial" panose="020B0604020202020204" pitchFamily="34" charset="0"/>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90"/>
                        </a:spcBef>
                      </a:pPr>
                      <a:r>
                        <a:rPr lang="es-ES" sz="1400" dirty="0">
                          <a:latin typeface="Arial" panose="020B0604020202020204" pitchFamily="34" charset="0"/>
                          <a:cs typeface="Arial" panose="020B0604020202020204" pitchFamily="34" charset="0"/>
                        </a:rPr>
                        <a:t>0</a:t>
                      </a:r>
                      <a:endParaRPr sz="1400" dirty="0">
                        <a:latin typeface="Arial" panose="020B0604020202020204" pitchFamily="34" charset="0"/>
                        <a:cs typeface="Arial" panose="020B0604020202020204" pitchFamily="34" charset="0"/>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90"/>
                        </a:spcBef>
                      </a:pPr>
                      <a:r>
                        <a:rPr lang="es-ES" sz="1400" dirty="0">
                          <a:latin typeface="Arial" panose="020B0604020202020204" pitchFamily="34" charset="0"/>
                          <a:cs typeface="Arial" panose="020B0604020202020204" pitchFamily="34" charset="0"/>
                        </a:rPr>
                        <a:t>0</a:t>
                      </a:r>
                      <a:endParaRPr sz="1400" dirty="0">
                        <a:latin typeface="Arial" panose="020B0604020202020204" pitchFamily="34" charset="0"/>
                        <a:cs typeface="Arial" panose="020B0604020202020204" pitchFamily="34" charset="0"/>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314960">
                <a:tc>
                  <a:txBody>
                    <a:bodyPr/>
                    <a:lstStyle/>
                    <a:p>
                      <a:pPr marL="91440">
                        <a:lnSpc>
                          <a:spcPct val="100000"/>
                        </a:lnSpc>
                        <a:spcBef>
                          <a:spcPts val="495"/>
                        </a:spcBef>
                      </a:pPr>
                      <a:r>
                        <a:rPr sz="1400" spc="-20" dirty="0">
                          <a:latin typeface="Arial" panose="020B0604020202020204" pitchFamily="34" charset="0"/>
                          <a:cs typeface="Arial" panose="020B0604020202020204" pitchFamily="34" charset="0"/>
                        </a:rPr>
                        <a:t>T.S.U.</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Mecatrónica</a:t>
                      </a:r>
                      <a:r>
                        <a:rPr sz="1400" spc="-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Área</a:t>
                      </a:r>
                      <a:r>
                        <a:rPr sz="1400" spc="-8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Automatización</a:t>
                      </a:r>
                      <a:endParaRPr sz="1400">
                        <a:latin typeface="Arial" panose="020B0604020202020204" pitchFamily="34" charset="0"/>
                        <a:cs typeface="Arial" panose="020B0604020202020204" pitchFamily="34" charset="0"/>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95"/>
                        </a:spcBef>
                      </a:pPr>
                      <a:r>
                        <a:rPr lang="es-ES" sz="1400" dirty="0">
                          <a:latin typeface="Arial" panose="020B0604020202020204" pitchFamily="34" charset="0"/>
                          <a:cs typeface="Arial" panose="020B0604020202020204" pitchFamily="34" charset="0"/>
                        </a:rPr>
                        <a:t>0</a:t>
                      </a:r>
                      <a:endParaRPr sz="1400" dirty="0">
                        <a:latin typeface="Arial" panose="020B0604020202020204" pitchFamily="34" charset="0"/>
                        <a:cs typeface="Arial" panose="020B0604020202020204" pitchFamily="34" charset="0"/>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95"/>
                        </a:spcBef>
                      </a:pPr>
                      <a:r>
                        <a:rPr lang="es-ES" sz="1400" dirty="0">
                          <a:latin typeface="Arial" panose="020B0604020202020204" pitchFamily="34" charset="0"/>
                          <a:cs typeface="Arial" panose="020B0604020202020204" pitchFamily="34" charset="0"/>
                        </a:rPr>
                        <a:t>0</a:t>
                      </a:r>
                      <a:endParaRPr sz="1400" dirty="0">
                        <a:latin typeface="Arial" panose="020B0604020202020204" pitchFamily="34" charset="0"/>
                        <a:cs typeface="Arial" panose="020B0604020202020204" pitchFamily="34" charset="0"/>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457200">
                <a:tc>
                  <a:txBody>
                    <a:bodyPr/>
                    <a:lstStyle/>
                    <a:p>
                      <a:pPr marL="91440" marR="288290">
                        <a:lnSpc>
                          <a:spcPct val="100000"/>
                        </a:lnSpc>
                        <a:spcBef>
                          <a:spcPts val="335"/>
                        </a:spcBef>
                      </a:pPr>
                      <a:r>
                        <a:rPr sz="1400" spc="-20" dirty="0">
                          <a:latin typeface="Arial" panose="020B0604020202020204" pitchFamily="34" charset="0"/>
                          <a:cs typeface="Arial" panose="020B0604020202020204" pitchFamily="34" charset="0"/>
                        </a:rPr>
                        <a:t>T.S.U.</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8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Administración</a:t>
                      </a:r>
                      <a:r>
                        <a:rPr sz="1400" spc="-4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Área</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Formulación</a:t>
                      </a:r>
                      <a:r>
                        <a:rPr sz="1400" spc="-5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y</a:t>
                      </a:r>
                      <a:r>
                        <a:rPr sz="1400" spc="-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Evaluación</a:t>
                      </a:r>
                      <a:r>
                        <a:rPr sz="1400" spc="-40" dirty="0">
                          <a:latin typeface="Arial" panose="020B0604020202020204" pitchFamily="34" charset="0"/>
                          <a:cs typeface="Arial" panose="020B0604020202020204" pitchFamily="34" charset="0"/>
                        </a:rPr>
                        <a:t> </a:t>
                      </a:r>
                      <a:r>
                        <a:rPr sz="1400" spc="-25" dirty="0">
                          <a:latin typeface="Arial" panose="020B0604020202020204" pitchFamily="34" charset="0"/>
                          <a:cs typeface="Arial" panose="020B0604020202020204" pitchFamily="34" charset="0"/>
                        </a:rPr>
                        <a:t>de </a:t>
                      </a:r>
                      <a:r>
                        <a:rPr sz="1400" spc="-10" dirty="0">
                          <a:latin typeface="Arial" panose="020B0604020202020204" pitchFamily="34" charset="0"/>
                          <a:cs typeface="Arial" panose="020B0604020202020204" pitchFamily="34" charset="0"/>
                        </a:rPr>
                        <a:t>Proyectos</a:t>
                      </a:r>
                      <a:endParaRPr sz="1400">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055"/>
                        </a:spcBef>
                      </a:pPr>
                      <a:r>
                        <a:rPr lang="es-ES" sz="1400" dirty="0">
                          <a:latin typeface="Arial" panose="020B0604020202020204" pitchFamily="34" charset="0"/>
                          <a:cs typeface="Arial" panose="020B0604020202020204" pitchFamily="34" charset="0"/>
                        </a:rPr>
                        <a:t>0</a:t>
                      </a:r>
                      <a:endParaRPr sz="1400" dirty="0">
                        <a:latin typeface="Arial" panose="020B0604020202020204" pitchFamily="34" charset="0"/>
                        <a:cs typeface="Arial" panose="020B0604020202020204" pitchFamily="34" charset="0"/>
                      </a:endParaRPr>
                    </a:p>
                  </a:txBody>
                  <a:tcPr marL="0" marR="0" marT="133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055"/>
                        </a:spcBef>
                      </a:pPr>
                      <a:r>
                        <a:rPr lang="es-ES" sz="1400" dirty="0">
                          <a:latin typeface="Arial" panose="020B0604020202020204" pitchFamily="34" charset="0"/>
                          <a:cs typeface="Arial" panose="020B0604020202020204" pitchFamily="34" charset="0"/>
                        </a:rPr>
                        <a:t>0</a:t>
                      </a:r>
                      <a:endParaRPr sz="1400" dirty="0">
                        <a:latin typeface="Arial" panose="020B0604020202020204" pitchFamily="34" charset="0"/>
                        <a:cs typeface="Arial" panose="020B0604020202020204" pitchFamily="34" charset="0"/>
                      </a:endParaRPr>
                    </a:p>
                  </a:txBody>
                  <a:tcPr marL="0" marR="0" marT="133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314960">
                <a:tc>
                  <a:txBody>
                    <a:bodyPr/>
                    <a:lstStyle/>
                    <a:p>
                      <a:pPr marL="635" algn="ctr">
                        <a:lnSpc>
                          <a:spcPct val="100000"/>
                        </a:lnSpc>
                        <a:spcBef>
                          <a:spcPts val="365"/>
                        </a:spcBef>
                      </a:pPr>
                      <a:r>
                        <a:rPr sz="1600" b="1" dirty="0">
                          <a:latin typeface="Arial" panose="020B0604020202020204" pitchFamily="34" charset="0"/>
                          <a:cs typeface="Arial" panose="020B0604020202020204" pitchFamily="34" charset="0"/>
                        </a:rPr>
                        <a:t>GRAN</a:t>
                      </a:r>
                      <a:r>
                        <a:rPr sz="1600" b="1" spc="-20" dirty="0">
                          <a:latin typeface="Arial" panose="020B0604020202020204" pitchFamily="34" charset="0"/>
                          <a:cs typeface="Arial" panose="020B0604020202020204" pitchFamily="34" charset="0"/>
                        </a:rPr>
                        <a:t> </a:t>
                      </a:r>
                      <a:r>
                        <a:rPr sz="1600" b="1" spc="-10" dirty="0">
                          <a:latin typeface="Arial" panose="020B0604020202020204" pitchFamily="34" charset="0"/>
                          <a:cs typeface="Arial" panose="020B0604020202020204" pitchFamily="34" charset="0"/>
                        </a:rPr>
                        <a:t>TOTAL</a:t>
                      </a:r>
                      <a:endParaRPr sz="1600" dirty="0">
                        <a:latin typeface="Arial" panose="020B0604020202020204" pitchFamily="34" charset="0"/>
                        <a:cs typeface="Arial" panose="020B0604020202020204" pitchFamily="34" charset="0"/>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65"/>
                        </a:spcBef>
                      </a:pPr>
                      <a:r>
                        <a:rPr lang="es-ES" sz="1600" b="1" spc="-25" dirty="0">
                          <a:latin typeface="Arial" panose="020B0604020202020204" pitchFamily="34" charset="0"/>
                          <a:cs typeface="Arial" panose="020B0604020202020204" pitchFamily="34" charset="0"/>
                        </a:rPr>
                        <a:t>186</a:t>
                      </a:r>
                      <a:endParaRPr sz="1600" dirty="0">
                        <a:latin typeface="Arial" panose="020B0604020202020204" pitchFamily="34" charset="0"/>
                        <a:cs typeface="Arial" panose="020B0604020202020204" pitchFamily="34" charset="0"/>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65"/>
                        </a:spcBef>
                      </a:pPr>
                      <a:r>
                        <a:rPr lang="es-MX" sz="1600" b="1" spc="-25" dirty="0">
                          <a:latin typeface="Arial" panose="020B0604020202020204" pitchFamily="34" charset="0"/>
                          <a:cs typeface="Arial" panose="020B0604020202020204" pitchFamily="34" charset="0"/>
                        </a:rPr>
                        <a:t>176</a:t>
                      </a:r>
                      <a:endParaRPr sz="1600" dirty="0">
                        <a:latin typeface="Arial" panose="020B0604020202020204" pitchFamily="34" charset="0"/>
                        <a:cs typeface="Arial" panose="020B0604020202020204" pitchFamily="34" charset="0"/>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bl>
          </a:graphicData>
        </a:graphic>
      </p:graphicFrame>
      <p:sp>
        <p:nvSpPr>
          <p:cNvPr id="4" name="object 2">
            <a:extLst>
              <a:ext uri="{FF2B5EF4-FFF2-40B4-BE49-F238E27FC236}">
                <a16:creationId xmlns:a16="http://schemas.microsoft.com/office/drawing/2014/main" id="{91B87DEA-100C-43CF-89FF-0146495A5A0D}"/>
              </a:ext>
            </a:extLst>
          </p:cNvPr>
          <p:cNvSpPr txBox="1">
            <a:spLocks/>
          </p:cNvSpPr>
          <p:nvPr/>
        </p:nvSpPr>
        <p:spPr>
          <a:xfrm>
            <a:off x="998455" y="5995551"/>
            <a:ext cx="6897224" cy="228909"/>
          </a:xfrm>
          <a:prstGeom prst="rect">
            <a:avLst/>
          </a:prstGeom>
        </p:spPr>
        <p:txBody>
          <a:bodyPr vert="horz" wrap="square" lIns="0" tIns="13335" rIns="0" bIns="0" rtlCol="0">
            <a:spAutoFit/>
          </a:bodyPr>
          <a:lstStyle>
            <a:lvl1pPr>
              <a:defRPr sz="3200" b="1" i="0">
                <a:solidFill>
                  <a:schemeClr val="tx1"/>
                </a:solidFill>
                <a:latin typeface="Calibri"/>
                <a:ea typeface="+mj-ea"/>
                <a:cs typeface="Calibri"/>
              </a:defRPr>
            </a:lvl1pPr>
          </a:lstStyle>
          <a:p>
            <a:pPr marL="12700">
              <a:spcBef>
                <a:spcPts val="105"/>
              </a:spcBef>
            </a:pPr>
            <a:r>
              <a:rPr lang="es-MX" sz="1400" spc="-30" dirty="0">
                <a:latin typeface="Arial"/>
                <a:cs typeface="Arial"/>
              </a:rPr>
              <a:t>Nota: Los TSU con valor  “0” son planes liquidados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798170171"/>
              </p:ext>
            </p:extLst>
          </p:nvPr>
        </p:nvGraphicFramePr>
        <p:xfrm>
          <a:off x="1510983" y="2127496"/>
          <a:ext cx="6122034" cy="2816858"/>
        </p:xfrm>
        <a:graphic>
          <a:graphicData uri="http://schemas.openxmlformats.org/drawingml/2006/table">
            <a:tbl>
              <a:tblPr firstRow="1" bandRow="1">
                <a:tableStyleId>{2D5ABB26-0587-4C30-8999-92F81FD0307C}</a:tableStyleId>
              </a:tblPr>
              <a:tblGrid>
                <a:gridCol w="3518535">
                  <a:extLst>
                    <a:ext uri="{9D8B030D-6E8A-4147-A177-3AD203B41FA5}">
                      <a16:colId xmlns:a16="http://schemas.microsoft.com/office/drawing/2014/main" val="20000"/>
                    </a:ext>
                  </a:extLst>
                </a:gridCol>
                <a:gridCol w="1297939">
                  <a:extLst>
                    <a:ext uri="{9D8B030D-6E8A-4147-A177-3AD203B41FA5}">
                      <a16:colId xmlns:a16="http://schemas.microsoft.com/office/drawing/2014/main" val="20001"/>
                    </a:ext>
                  </a:extLst>
                </a:gridCol>
                <a:gridCol w="1305560">
                  <a:extLst>
                    <a:ext uri="{9D8B030D-6E8A-4147-A177-3AD203B41FA5}">
                      <a16:colId xmlns:a16="http://schemas.microsoft.com/office/drawing/2014/main" val="20002"/>
                    </a:ext>
                  </a:extLst>
                </a:gridCol>
              </a:tblGrid>
              <a:tr h="518159">
                <a:tc gridSpan="3">
                  <a:txBody>
                    <a:bodyPr/>
                    <a:lstStyle/>
                    <a:p>
                      <a:pPr algn="ctr">
                        <a:lnSpc>
                          <a:spcPct val="100000"/>
                        </a:lnSpc>
                        <a:spcBef>
                          <a:spcPts val="320"/>
                        </a:spcBef>
                      </a:pPr>
                      <a:r>
                        <a:rPr sz="1400" b="1" spc="-20" dirty="0">
                          <a:solidFill>
                            <a:srgbClr val="FFFFFF"/>
                          </a:solidFill>
                          <a:latin typeface="Arial"/>
                          <a:cs typeface="Arial"/>
                        </a:rPr>
                        <a:t>MATRÍCULA</a:t>
                      </a:r>
                      <a:r>
                        <a:rPr sz="1400" b="1" spc="-70" dirty="0">
                          <a:solidFill>
                            <a:srgbClr val="FFFFFF"/>
                          </a:solidFill>
                          <a:latin typeface="Arial"/>
                          <a:cs typeface="Arial"/>
                        </a:rPr>
                        <a:t> </a:t>
                      </a:r>
                      <a:r>
                        <a:rPr sz="1400" b="1" dirty="0">
                          <a:solidFill>
                            <a:srgbClr val="FFFFFF"/>
                          </a:solidFill>
                          <a:latin typeface="Arial"/>
                          <a:cs typeface="Arial"/>
                        </a:rPr>
                        <a:t>GENERAL</a:t>
                      </a:r>
                      <a:r>
                        <a:rPr sz="1400" b="1" spc="-25" dirty="0">
                          <a:solidFill>
                            <a:srgbClr val="FFFFFF"/>
                          </a:solidFill>
                          <a:latin typeface="Arial"/>
                          <a:cs typeface="Arial"/>
                        </a:rPr>
                        <a:t> </a:t>
                      </a:r>
                      <a:r>
                        <a:rPr sz="1400" b="1" dirty="0">
                          <a:solidFill>
                            <a:srgbClr val="FFFFFF"/>
                          </a:solidFill>
                          <a:latin typeface="Arial"/>
                          <a:cs typeface="Arial"/>
                        </a:rPr>
                        <a:t>DE</a:t>
                      </a:r>
                      <a:r>
                        <a:rPr sz="1400" b="1" spc="-25" dirty="0">
                          <a:solidFill>
                            <a:srgbClr val="FFFFFF"/>
                          </a:solidFill>
                          <a:latin typeface="Arial"/>
                          <a:cs typeface="Arial"/>
                        </a:rPr>
                        <a:t> </a:t>
                      </a:r>
                      <a:r>
                        <a:rPr sz="1400" b="1" spc="-10" dirty="0">
                          <a:solidFill>
                            <a:srgbClr val="FFFFFF"/>
                          </a:solidFill>
                          <a:latin typeface="Arial"/>
                          <a:cs typeface="Arial"/>
                        </a:rPr>
                        <a:t>INGENIERÍA/LICENCIATURA</a:t>
                      </a:r>
                      <a:endParaRPr sz="1400" dirty="0">
                        <a:latin typeface="Arial"/>
                        <a:cs typeface="Arial"/>
                      </a:endParaRPr>
                    </a:p>
                    <a:p>
                      <a:pPr algn="ctr">
                        <a:lnSpc>
                          <a:spcPct val="100000"/>
                        </a:lnSpc>
                      </a:pPr>
                      <a:r>
                        <a:rPr lang="es-MX" sz="1400" b="1" spc="-10" dirty="0">
                          <a:solidFill>
                            <a:srgbClr val="FFFFFF"/>
                          </a:solidFill>
                          <a:latin typeface="Arial"/>
                          <a:cs typeface="Arial"/>
                        </a:rPr>
                        <a:t>CUATRIMESTRE</a:t>
                      </a:r>
                      <a:r>
                        <a:rPr lang="es-MX" sz="1400" b="1" spc="-50" dirty="0">
                          <a:solidFill>
                            <a:srgbClr val="FFFFFF"/>
                          </a:solidFill>
                          <a:latin typeface="Arial"/>
                          <a:cs typeface="Arial"/>
                        </a:rPr>
                        <a:t> </a:t>
                      </a:r>
                      <a:r>
                        <a:rPr lang="es-MX" sz="1400" b="1" spc="-25" dirty="0">
                          <a:solidFill>
                            <a:srgbClr val="FFFFFF"/>
                          </a:solidFill>
                          <a:latin typeface="Arial"/>
                          <a:cs typeface="Arial"/>
                        </a:rPr>
                        <a:t>ENERO - ABRIL 2026</a:t>
                      </a:r>
                      <a:endParaRPr lang="es-MX" sz="14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18159">
                <a:tc>
                  <a:txBody>
                    <a:bodyPr/>
                    <a:lstStyle/>
                    <a:p>
                      <a:pPr marL="3175" algn="ctr">
                        <a:lnSpc>
                          <a:spcPct val="100000"/>
                        </a:lnSpc>
                        <a:spcBef>
                          <a:spcPts val="1160"/>
                        </a:spcBef>
                      </a:pPr>
                      <a:r>
                        <a:rPr sz="1400" b="1" spc="-10" dirty="0">
                          <a:latin typeface="Arial" panose="020B0604020202020204" pitchFamily="34" charset="0"/>
                          <a:cs typeface="Arial" panose="020B0604020202020204" pitchFamily="34" charset="0"/>
                        </a:rPr>
                        <a:t>CARRERA</a:t>
                      </a:r>
                      <a:endParaRPr sz="1400" dirty="0">
                        <a:latin typeface="Arial" panose="020B0604020202020204" pitchFamily="34" charset="0"/>
                        <a:cs typeface="Arial" panose="020B0604020202020204" pitchFamily="34" charset="0"/>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664" marR="106680" indent="150495">
                        <a:lnSpc>
                          <a:spcPct val="100000"/>
                        </a:lnSpc>
                        <a:spcBef>
                          <a:spcPts val="320"/>
                        </a:spcBef>
                      </a:pPr>
                      <a:r>
                        <a:rPr sz="1400" b="1" dirty="0">
                          <a:latin typeface="Arial" panose="020B0604020202020204" pitchFamily="34" charset="0"/>
                          <a:cs typeface="Arial" panose="020B0604020202020204" pitchFamily="34" charset="0"/>
                        </a:rPr>
                        <a:t>Inicio</a:t>
                      </a:r>
                      <a:r>
                        <a:rPr sz="1400" b="1" spc="-60" dirty="0">
                          <a:latin typeface="Arial" panose="020B0604020202020204" pitchFamily="34" charset="0"/>
                          <a:cs typeface="Arial" panose="020B0604020202020204" pitchFamily="34" charset="0"/>
                        </a:rPr>
                        <a:t> </a:t>
                      </a:r>
                      <a:r>
                        <a:rPr sz="1400" b="1" spc="-25" dirty="0">
                          <a:latin typeface="Arial" panose="020B0604020202020204" pitchFamily="34" charset="0"/>
                          <a:cs typeface="Arial" panose="020B0604020202020204" pitchFamily="34" charset="0"/>
                        </a:rPr>
                        <a:t>del </a:t>
                      </a:r>
                      <a:r>
                        <a:rPr sz="1400" b="1" spc="-10" dirty="0">
                          <a:latin typeface="Arial" panose="020B0604020202020204" pitchFamily="34" charset="0"/>
                          <a:cs typeface="Arial" panose="020B0604020202020204" pitchFamily="34" charset="0"/>
                        </a:rPr>
                        <a:t>cuatrimestre</a:t>
                      </a:r>
                      <a:endParaRPr sz="1400" dirty="0">
                        <a:latin typeface="Arial" panose="020B0604020202020204" pitchFamily="34" charset="0"/>
                        <a:cs typeface="Arial" panose="020B0604020202020204" pitchFamily="34" charset="0"/>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8110" marR="99060" indent="-13970">
                        <a:lnSpc>
                          <a:spcPct val="100000"/>
                        </a:lnSpc>
                        <a:spcBef>
                          <a:spcPts val="320"/>
                        </a:spcBef>
                      </a:pPr>
                      <a:r>
                        <a:rPr sz="1400" b="1" dirty="0">
                          <a:latin typeface="Arial" panose="020B0604020202020204" pitchFamily="34" charset="0"/>
                          <a:cs typeface="Arial" panose="020B0604020202020204" pitchFamily="34" charset="0"/>
                        </a:rPr>
                        <a:t>Al</a:t>
                      </a:r>
                      <a:r>
                        <a:rPr sz="1400" b="1" spc="-10" dirty="0">
                          <a:latin typeface="Arial" panose="020B0604020202020204" pitchFamily="34" charset="0"/>
                          <a:cs typeface="Arial" panose="020B0604020202020204" pitchFamily="34" charset="0"/>
                        </a:rPr>
                        <a:t> </a:t>
                      </a:r>
                      <a:r>
                        <a:rPr sz="1400" b="1" dirty="0">
                          <a:latin typeface="Arial" panose="020B0604020202020204" pitchFamily="34" charset="0"/>
                          <a:cs typeface="Arial" panose="020B0604020202020204" pitchFamily="34" charset="0"/>
                        </a:rPr>
                        <a:t>finalizar</a:t>
                      </a:r>
                      <a:r>
                        <a:rPr sz="1400" b="1" spc="-65" dirty="0">
                          <a:latin typeface="Arial" panose="020B0604020202020204" pitchFamily="34" charset="0"/>
                          <a:cs typeface="Arial" panose="020B0604020202020204" pitchFamily="34" charset="0"/>
                        </a:rPr>
                        <a:t> </a:t>
                      </a:r>
                      <a:r>
                        <a:rPr sz="1400" b="1" spc="-25" dirty="0">
                          <a:latin typeface="Arial" panose="020B0604020202020204" pitchFamily="34" charset="0"/>
                          <a:cs typeface="Arial" panose="020B0604020202020204" pitchFamily="34" charset="0"/>
                        </a:rPr>
                        <a:t>el </a:t>
                      </a:r>
                      <a:r>
                        <a:rPr sz="1400" b="1" spc="-10" dirty="0">
                          <a:latin typeface="Arial" panose="020B0604020202020204" pitchFamily="34" charset="0"/>
                          <a:cs typeface="Arial" panose="020B0604020202020204" pitchFamily="34" charset="0"/>
                        </a:rPr>
                        <a:t>cuatrimestre</a:t>
                      </a:r>
                      <a:endParaRPr sz="1400" dirty="0">
                        <a:latin typeface="Arial" panose="020B0604020202020204" pitchFamily="34" charset="0"/>
                        <a:cs typeface="Arial" panose="020B0604020202020204" pitchFamily="34" charset="0"/>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19405">
                <a:tc>
                  <a:txBody>
                    <a:bodyPr/>
                    <a:lstStyle/>
                    <a:p>
                      <a:pPr marL="91440">
                        <a:lnSpc>
                          <a:spcPct val="100000"/>
                        </a:lnSpc>
                        <a:spcBef>
                          <a:spcPts val="509"/>
                        </a:spcBef>
                      </a:pPr>
                      <a:r>
                        <a:rPr sz="1400" dirty="0">
                          <a:latin typeface="Arial" panose="020B0604020202020204" pitchFamily="34" charset="0"/>
                          <a:cs typeface="Arial" panose="020B0604020202020204" pitchFamily="34" charset="0"/>
                        </a:rPr>
                        <a:t>Ingeniería</a:t>
                      </a:r>
                      <a:r>
                        <a:rPr sz="1400" spc="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Manufactura</a:t>
                      </a:r>
                      <a:r>
                        <a:rPr sz="1400" spc="-8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Aeronáutica</a:t>
                      </a:r>
                      <a:endParaRPr sz="1400" dirty="0">
                        <a:latin typeface="Arial" panose="020B0604020202020204" pitchFamily="34" charset="0"/>
                        <a:cs typeface="Arial" panose="020B0604020202020204" pitchFamily="34" charset="0"/>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509"/>
                        </a:spcBef>
                      </a:pPr>
                      <a:r>
                        <a:rPr lang="es-ES" sz="1400" dirty="0">
                          <a:latin typeface="Arial" panose="020B0604020202020204" pitchFamily="34" charset="0"/>
                          <a:cs typeface="Arial" panose="020B0604020202020204" pitchFamily="34" charset="0"/>
                        </a:rPr>
                        <a:t>51</a:t>
                      </a:r>
                      <a:endParaRPr sz="1400" dirty="0">
                        <a:latin typeface="Arial" panose="020B0604020202020204" pitchFamily="34" charset="0"/>
                        <a:cs typeface="Arial" panose="020B0604020202020204" pitchFamily="34" charset="0"/>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09"/>
                        </a:spcBef>
                      </a:pPr>
                      <a:r>
                        <a:rPr lang="es-ES" sz="1400" dirty="0">
                          <a:latin typeface="Arial" panose="020B0604020202020204" pitchFamily="34" charset="0"/>
                          <a:cs typeface="Arial" panose="020B0604020202020204" pitchFamily="34" charset="0"/>
                        </a:rPr>
                        <a:t>48</a:t>
                      </a:r>
                      <a:endParaRPr sz="1400" dirty="0">
                        <a:latin typeface="Arial" panose="020B0604020202020204" pitchFamily="34" charset="0"/>
                        <a:cs typeface="Arial" panose="020B0604020202020204" pitchFamily="34" charset="0"/>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19405">
                <a:tc>
                  <a:txBody>
                    <a:bodyPr/>
                    <a:lstStyle/>
                    <a:p>
                      <a:pPr marL="91440">
                        <a:lnSpc>
                          <a:spcPct val="100000"/>
                        </a:lnSpc>
                        <a:spcBef>
                          <a:spcPts val="509"/>
                        </a:spcBef>
                      </a:pPr>
                      <a:r>
                        <a:rPr sz="1400" dirty="0">
                          <a:latin typeface="Arial" panose="020B0604020202020204" pitchFamily="34" charset="0"/>
                          <a:cs typeface="Arial" panose="020B0604020202020204" pitchFamily="34" charset="0"/>
                        </a:rPr>
                        <a:t>Ingeniería</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3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Sistemas</a:t>
                      </a:r>
                      <a:r>
                        <a:rPr sz="1400" spc="-3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Productivos</a:t>
                      </a:r>
                      <a:endParaRPr sz="1400">
                        <a:latin typeface="Arial" panose="020B0604020202020204" pitchFamily="34" charset="0"/>
                        <a:cs typeface="Arial" panose="020B0604020202020204" pitchFamily="34" charset="0"/>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509"/>
                        </a:spcBef>
                      </a:pPr>
                      <a:r>
                        <a:rPr lang="es-ES" sz="1400" dirty="0">
                          <a:latin typeface="Arial" panose="020B0604020202020204" pitchFamily="34" charset="0"/>
                          <a:cs typeface="Arial" panose="020B0604020202020204" pitchFamily="34" charset="0"/>
                        </a:rPr>
                        <a:t>30</a:t>
                      </a:r>
                      <a:endParaRPr sz="1400" dirty="0">
                        <a:latin typeface="Arial" panose="020B0604020202020204" pitchFamily="34" charset="0"/>
                        <a:cs typeface="Arial" panose="020B0604020202020204" pitchFamily="34" charset="0"/>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09"/>
                        </a:spcBef>
                      </a:pPr>
                      <a:r>
                        <a:rPr lang="es-ES" sz="1400" dirty="0">
                          <a:latin typeface="Arial" panose="020B0604020202020204" pitchFamily="34" charset="0"/>
                          <a:cs typeface="Arial" panose="020B0604020202020204" pitchFamily="34" charset="0"/>
                        </a:rPr>
                        <a:t>30</a:t>
                      </a:r>
                      <a:endParaRPr sz="1400" dirty="0">
                        <a:latin typeface="Arial" panose="020B0604020202020204" pitchFamily="34" charset="0"/>
                        <a:cs typeface="Arial" panose="020B0604020202020204" pitchFamily="34" charset="0"/>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42900">
                <a:tc>
                  <a:txBody>
                    <a:bodyPr/>
                    <a:lstStyle/>
                    <a:p>
                      <a:pPr marL="91440">
                        <a:lnSpc>
                          <a:spcPct val="100000"/>
                        </a:lnSpc>
                        <a:spcBef>
                          <a:spcPts val="600"/>
                        </a:spcBef>
                      </a:pPr>
                      <a:r>
                        <a:rPr sz="1400" dirty="0">
                          <a:latin typeface="Arial" panose="020B0604020202020204" pitchFamily="34" charset="0"/>
                          <a:cs typeface="Arial" panose="020B0604020202020204" pitchFamily="34" charset="0"/>
                        </a:rPr>
                        <a:t>Licenciatura</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4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Gestión</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de</a:t>
                      </a:r>
                      <a:r>
                        <a:rPr sz="1400" spc="-1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Negocios</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y </a:t>
                      </a:r>
                      <a:r>
                        <a:rPr sz="1400" spc="-10" dirty="0">
                          <a:latin typeface="Arial" panose="020B0604020202020204" pitchFamily="34" charset="0"/>
                          <a:cs typeface="Arial" panose="020B0604020202020204" pitchFamily="34" charset="0"/>
                        </a:rPr>
                        <a:t>Proyectos</a:t>
                      </a:r>
                      <a:endParaRPr sz="1400" dirty="0">
                        <a:latin typeface="Arial" panose="020B0604020202020204" pitchFamily="34" charset="0"/>
                        <a:cs typeface="Arial" panose="020B0604020202020204" pitchFamily="34" charset="0"/>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pPr>
                      <a:r>
                        <a:rPr lang="es-ES" sz="1400" dirty="0">
                          <a:latin typeface="Arial" panose="020B0604020202020204" pitchFamily="34" charset="0"/>
                          <a:cs typeface="Arial" panose="020B0604020202020204" pitchFamily="34" charset="0"/>
                        </a:rPr>
                        <a:t>41</a:t>
                      </a:r>
                      <a:endParaRPr sz="1400" dirty="0">
                        <a:latin typeface="Arial" panose="020B0604020202020204" pitchFamily="34" charset="0"/>
                        <a:cs typeface="Arial" panose="020B0604020202020204" pitchFamily="34" charset="0"/>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600"/>
                        </a:spcBef>
                      </a:pPr>
                      <a:r>
                        <a:rPr lang="es-ES" sz="1400" dirty="0">
                          <a:latin typeface="Arial" panose="020B0604020202020204" pitchFamily="34" charset="0"/>
                          <a:cs typeface="Arial" panose="020B0604020202020204" pitchFamily="34" charset="0"/>
                        </a:rPr>
                        <a:t>40</a:t>
                      </a:r>
                      <a:endParaRPr sz="1400" dirty="0">
                        <a:latin typeface="Arial" panose="020B0604020202020204" pitchFamily="34" charset="0"/>
                        <a:cs typeface="Arial" panose="020B0604020202020204" pitchFamily="34" charset="0"/>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19405">
                <a:tc>
                  <a:txBody>
                    <a:bodyPr/>
                    <a:lstStyle/>
                    <a:p>
                      <a:pPr marL="91440">
                        <a:lnSpc>
                          <a:spcPct val="100000"/>
                        </a:lnSpc>
                        <a:spcBef>
                          <a:spcPts val="509"/>
                        </a:spcBef>
                      </a:pPr>
                      <a:r>
                        <a:rPr sz="1400" dirty="0">
                          <a:latin typeface="Arial" panose="020B0604020202020204" pitchFamily="34" charset="0"/>
                          <a:cs typeface="Arial" panose="020B0604020202020204" pitchFamily="34" charset="0"/>
                        </a:rPr>
                        <a:t>Ingeniería</a:t>
                      </a:r>
                      <a:r>
                        <a:rPr sz="1400" spc="-4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Mecatrónica</a:t>
                      </a:r>
                      <a:endParaRPr sz="1400">
                        <a:latin typeface="Arial" panose="020B0604020202020204" pitchFamily="34" charset="0"/>
                        <a:cs typeface="Arial" panose="020B0604020202020204" pitchFamily="34" charset="0"/>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509"/>
                        </a:spcBef>
                      </a:pPr>
                      <a:r>
                        <a:rPr lang="es-ES" sz="1400" dirty="0">
                          <a:latin typeface="Arial" panose="020B0604020202020204" pitchFamily="34" charset="0"/>
                          <a:cs typeface="Arial" panose="020B0604020202020204" pitchFamily="34" charset="0"/>
                        </a:rPr>
                        <a:t>76</a:t>
                      </a:r>
                      <a:endParaRPr sz="1400" dirty="0">
                        <a:latin typeface="Arial" panose="020B0604020202020204" pitchFamily="34" charset="0"/>
                        <a:cs typeface="Arial" panose="020B0604020202020204" pitchFamily="34" charset="0"/>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09"/>
                        </a:spcBef>
                      </a:pPr>
                      <a:r>
                        <a:rPr lang="es-ES" sz="1400" dirty="0">
                          <a:latin typeface="Arial" panose="020B0604020202020204" pitchFamily="34" charset="0"/>
                          <a:cs typeface="Arial" panose="020B0604020202020204" pitchFamily="34" charset="0"/>
                        </a:rPr>
                        <a:t>74</a:t>
                      </a:r>
                      <a:endParaRPr sz="1400" dirty="0">
                        <a:latin typeface="Arial" panose="020B0604020202020204" pitchFamily="34" charset="0"/>
                        <a:cs typeface="Arial" panose="020B0604020202020204" pitchFamily="34" charset="0"/>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19405">
                <a:tc>
                  <a:txBody>
                    <a:bodyPr/>
                    <a:lstStyle/>
                    <a:p>
                      <a:pPr algn="ctr">
                        <a:lnSpc>
                          <a:spcPct val="100000"/>
                        </a:lnSpc>
                        <a:spcBef>
                          <a:spcPts val="385"/>
                        </a:spcBef>
                      </a:pPr>
                      <a:r>
                        <a:rPr sz="1600" b="1" dirty="0">
                          <a:latin typeface="Arial" panose="020B0604020202020204" pitchFamily="34" charset="0"/>
                          <a:cs typeface="Arial" panose="020B0604020202020204" pitchFamily="34" charset="0"/>
                        </a:rPr>
                        <a:t>GRAN</a:t>
                      </a:r>
                      <a:r>
                        <a:rPr sz="1600" b="1" spc="-20" dirty="0">
                          <a:latin typeface="Arial" panose="020B0604020202020204" pitchFamily="34" charset="0"/>
                          <a:cs typeface="Arial" panose="020B0604020202020204" pitchFamily="34" charset="0"/>
                        </a:rPr>
                        <a:t> </a:t>
                      </a:r>
                      <a:r>
                        <a:rPr sz="1600" b="1" spc="-10" dirty="0">
                          <a:latin typeface="Arial" panose="020B0604020202020204" pitchFamily="34" charset="0"/>
                          <a:cs typeface="Arial" panose="020B0604020202020204" pitchFamily="34" charset="0"/>
                        </a:rPr>
                        <a:t>TOTAL</a:t>
                      </a:r>
                      <a:endParaRPr sz="1600" dirty="0">
                        <a:latin typeface="Arial" panose="020B0604020202020204" pitchFamily="34" charset="0"/>
                        <a:cs typeface="Arial" panose="020B0604020202020204" pitchFamily="34" charset="0"/>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85"/>
                        </a:spcBef>
                      </a:pPr>
                      <a:r>
                        <a:rPr lang="es-ES" sz="1600" b="1" dirty="0">
                          <a:latin typeface="Arial" panose="020B0604020202020204" pitchFamily="34" charset="0"/>
                          <a:cs typeface="Arial" panose="020B0604020202020204" pitchFamily="34" charset="0"/>
                        </a:rPr>
                        <a:t>198</a:t>
                      </a:r>
                      <a:endParaRPr sz="1600" b="1" dirty="0">
                        <a:latin typeface="Arial" panose="020B0604020202020204" pitchFamily="34" charset="0"/>
                        <a:cs typeface="Arial" panose="020B0604020202020204" pitchFamily="34" charset="0"/>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85"/>
                        </a:spcBef>
                      </a:pPr>
                      <a:r>
                        <a:rPr lang="es-ES" sz="1600" b="1" dirty="0">
                          <a:latin typeface="Arial" panose="020B0604020202020204" pitchFamily="34" charset="0"/>
                          <a:cs typeface="Arial" panose="020B0604020202020204" pitchFamily="34" charset="0"/>
                        </a:rPr>
                        <a:t>192</a:t>
                      </a:r>
                      <a:endParaRPr sz="1600" b="1" dirty="0">
                        <a:latin typeface="Arial" panose="020B0604020202020204" pitchFamily="34" charset="0"/>
                        <a:cs typeface="Arial" panose="020B0604020202020204" pitchFamily="34" charset="0"/>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
        <p:nvSpPr>
          <p:cNvPr id="3" name="object 3"/>
          <p:cNvSpPr txBox="1">
            <a:spLocks noGrp="1"/>
          </p:cNvSpPr>
          <p:nvPr>
            <p:ph type="title"/>
          </p:nvPr>
        </p:nvSpPr>
        <p:spPr>
          <a:xfrm>
            <a:off x="914400" y="914400"/>
            <a:ext cx="6248400" cy="999247"/>
          </a:xfrm>
          <a:prstGeom prst="rect">
            <a:avLst/>
          </a:prstGeom>
        </p:spPr>
        <p:txBody>
          <a:bodyPr vert="horz" wrap="square" lIns="0" tIns="684783" rIns="0" bIns="0" rtlCol="0">
            <a:spAutoFit/>
          </a:bodyPr>
          <a:lstStyle/>
          <a:p>
            <a:pPr marL="1540510">
              <a:lnSpc>
                <a:spcPct val="100000"/>
              </a:lnSpc>
              <a:spcBef>
                <a:spcPts val="105"/>
              </a:spcBef>
            </a:pPr>
            <a:r>
              <a:rPr sz="2000" spc="-30" dirty="0">
                <a:latin typeface="Arial"/>
                <a:cs typeface="Arial"/>
              </a:rPr>
              <a:t>MATRÍCULA</a:t>
            </a:r>
            <a:r>
              <a:rPr sz="2000" spc="-90" dirty="0">
                <a:latin typeface="Arial"/>
                <a:cs typeface="Arial"/>
              </a:rPr>
              <a:t> </a:t>
            </a:r>
            <a:r>
              <a:rPr sz="2000" dirty="0">
                <a:latin typeface="Arial"/>
                <a:cs typeface="Arial"/>
              </a:rPr>
              <a:t>POR </a:t>
            </a:r>
            <a:r>
              <a:rPr sz="2000" spc="-10" dirty="0">
                <a:latin typeface="Arial"/>
                <a:cs typeface="Arial"/>
              </a:rPr>
              <a:t>CARRERA</a:t>
            </a:r>
            <a:r>
              <a:rPr lang="es-MX" sz="2000" spc="-10" dirty="0">
                <a:latin typeface="Arial"/>
                <a:cs typeface="Arial"/>
              </a:rPr>
              <a:t> ING/LIC</a:t>
            </a:r>
            <a:endParaRPr sz="20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8393" y="833284"/>
            <a:ext cx="5140607" cy="321242"/>
          </a:xfrm>
          <a:prstGeom prst="rect">
            <a:avLst/>
          </a:prstGeom>
        </p:spPr>
        <p:txBody>
          <a:bodyPr vert="horz" wrap="square" lIns="0" tIns="13335" rIns="0" bIns="0" rtlCol="0">
            <a:spAutoFit/>
          </a:bodyPr>
          <a:lstStyle/>
          <a:p>
            <a:pPr marL="12700">
              <a:lnSpc>
                <a:spcPct val="100000"/>
              </a:lnSpc>
              <a:spcBef>
                <a:spcPts val="105"/>
              </a:spcBef>
            </a:pPr>
            <a:r>
              <a:rPr sz="2000" spc="-10" dirty="0">
                <a:latin typeface="Arial"/>
                <a:cs typeface="Arial"/>
              </a:rPr>
              <a:t>RENDIMIENTO</a:t>
            </a:r>
            <a:r>
              <a:rPr sz="2000" spc="-130" dirty="0">
                <a:latin typeface="Arial"/>
                <a:cs typeface="Arial"/>
              </a:rPr>
              <a:t> </a:t>
            </a:r>
            <a:r>
              <a:rPr sz="2000" dirty="0">
                <a:latin typeface="Arial"/>
                <a:cs typeface="Arial"/>
              </a:rPr>
              <a:t>ACADÉMICO</a:t>
            </a:r>
            <a:r>
              <a:rPr sz="2000" spc="-40" dirty="0">
                <a:latin typeface="Arial"/>
                <a:cs typeface="Arial"/>
              </a:rPr>
              <a:t> </a:t>
            </a:r>
            <a:r>
              <a:rPr sz="2000" dirty="0">
                <a:latin typeface="Arial"/>
                <a:cs typeface="Arial"/>
              </a:rPr>
              <a:t>-</a:t>
            </a:r>
            <a:r>
              <a:rPr sz="2000" spc="-45" dirty="0">
                <a:latin typeface="Arial"/>
                <a:cs typeface="Arial"/>
              </a:rPr>
              <a:t> </a:t>
            </a:r>
            <a:r>
              <a:rPr sz="2000" spc="-10" dirty="0">
                <a:latin typeface="Arial"/>
                <a:cs typeface="Arial"/>
              </a:rPr>
              <a:t>PROMEDIO</a:t>
            </a:r>
            <a:endParaRPr sz="200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827974741"/>
              </p:ext>
            </p:extLst>
          </p:nvPr>
        </p:nvGraphicFramePr>
        <p:xfrm>
          <a:off x="574393" y="1449859"/>
          <a:ext cx="8188608" cy="3638181"/>
        </p:xfrm>
        <a:graphic>
          <a:graphicData uri="http://schemas.openxmlformats.org/drawingml/2006/table">
            <a:tbl>
              <a:tblPr firstRow="1" bandRow="1">
                <a:tableStyleId>{2D5ABB26-0587-4C30-8999-92F81FD0307C}</a:tableStyleId>
              </a:tblPr>
              <a:tblGrid>
                <a:gridCol w="5573720">
                  <a:extLst>
                    <a:ext uri="{9D8B030D-6E8A-4147-A177-3AD203B41FA5}">
                      <a16:colId xmlns:a16="http://schemas.microsoft.com/office/drawing/2014/main" val="20000"/>
                    </a:ext>
                  </a:extLst>
                </a:gridCol>
                <a:gridCol w="2614888">
                  <a:extLst>
                    <a:ext uri="{9D8B030D-6E8A-4147-A177-3AD203B41FA5}">
                      <a16:colId xmlns:a16="http://schemas.microsoft.com/office/drawing/2014/main" val="20001"/>
                    </a:ext>
                  </a:extLst>
                </a:gridCol>
              </a:tblGrid>
              <a:tr h="759197">
                <a:tc>
                  <a:txBody>
                    <a:bodyPr/>
                    <a:lstStyle/>
                    <a:p>
                      <a:pPr>
                        <a:lnSpc>
                          <a:spcPct val="100000"/>
                        </a:lnSpc>
                        <a:spcBef>
                          <a:spcPts val="385"/>
                        </a:spcBef>
                      </a:pPr>
                      <a:endParaRPr sz="1400" dirty="0">
                        <a:latin typeface="Times New Roman"/>
                        <a:cs typeface="Times New Roman"/>
                      </a:endParaRPr>
                    </a:p>
                    <a:p>
                      <a:pPr marL="3175" algn="ctr">
                        <a:lnSpc>
                          <a:spcPct val="100000"/>
                        </a:lnSpc>
                        <a:spcBef>
                          <a:spcPts val="5"/>
                        </a:spcBef>
                      </a:pPr>
                      <a:r>
                        <a:rPr sz="1400" b="1" spc="-10" dirty="0">
                          <a:solidFill>
                            <a:srgbClr val="FFFFFF"/>
                          </a:solidFill>
                          <a:latin typeface="Arial"/>
                          <a:cs typeface="Arial"/>
                        </a:rPr>
                        <a:t>CARRERA</a:t>
                      </a:r>
                      <a:endParaRPr sz="1400" dirty="0">
                        <a:latin typeface="Arial"/>
                        <a:cs typeface="Arial"/>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51151"/>
                    </a:solidFill>
                  </a:tcPr>
                </a:tc>
                <a:tc>
                  <a:txBody>
                    <a:bodyPr/>
                    <a:lstStyle/>
                    <a:p>
                      <a:pPr marL="138430" marR="132080" algn="ctr">
                        <a:lnSpc>
                          <a:spcPct val="100000"/>
                        </a:lnSpc>
                        <a:spcBef>
                          <a:spcPts val="315"/>
                        </a:spcBef>
                      </a:pPr>
                      <a:r>
                        <a:rPr sz="1400" b="1" dirty="0">
                          <a:solidFill>
                            <a:srgbClr val="FFFFFF"/>
                          </a:solidFill>
                          <a:latin typeface="Arial"/>
                          <a:cs typeface="Arial"/>
                        </a:rPr>
                        <a:t>PROMEDIO</a:t>
                      </a:r>
                      <a:r>
                        <a:rPr sz="1400" b="1" spc="-95" dirty="0">
                          <a:solidFill>
                            <a:srgbClr val="FFFFFF"/>
                          </a:solidFill>
                          <a:latin typeface="Arial"/>
                          <a:cs typeface="Arial"/>
                        </a:rPr>
                        <a:t> </a:t>
                      </a:r>
                      <a:r>
                        <a:rPr sz="1400" b="1" spc="-10" dirty="0">
                          <a:solidFill>
                            <a:srgbClr val="FFFFFF"/>
                          </a:solidFill>
                          <a:latin typeface="Arial"/>
                          <a:cs typeface="Arial"/>
                        </a:rPr>
                        <a:t>ACTUALIZADO </a:t>
                      </a:r>
                      <a:r>
                        <a:rPr lang="es-MX" sz="1400" b="1" dirty="0">
                          <a:solidFill>
                            <a:srgbClr val="FFFFFF"/>
                          </a:solidFill>
                          <a:latin typeface="Arial"/>
                          <a:cs typeface="Arial"/>
                        </a:rPr>
                        <a:t>Enero - Abril 2026</a:t>
                      </a:r>
                      <a:r>
                        <a:rPr sz="1400" b="1" spc="-10" dirty="0">
                          <a:latin typeface="Arial"/>
                          <a:cs typeface="Arial"/>
                        </a:rPr>
                        <a:t>.</a:t>
                      </a:r>
                      <a:endParaRPr sz="1400" dirty="0">
                        <a:latin typeface="Arial"/>
                        <a:cs typeface="Arial"/>
                      </a:endParaRPr>
                    </a:p>
                  </a:txBody>
                  <a:tcPr marL="0" marR="0" marT="40005"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951151"/>
                    </a:solidFill>
                  </a:tcPr>
                </a:tc>
                <a:extLst>
                  <a:ext uri="{0D108BD9-81ED-4DB2-BD59-A6C34878D82A}">
                    <a16:rowId xmlns:a16="http://schemas.microsoft.com/office/drawing/2014/main" val="10000"/>
                  </a:ext>
                </a:extLst>
              </a:tr>
              <a:tr h="316607">
                <a:tc>
                  <a:txBody>
                    <a:bodyPr/>
                    <a:lstStyle/>
                    <a:p>
                      <a:pPr marL="91440">
                        <a:lnSpc>
                          <a:spcPct val="100000"/>
                        </a:lnSpc>
                        <a:spcBef>
                          <a:spcPts val="320"/>
                        </a:spcBef>
                      </a:pPr>
                      <a:r>
                        <a:rPr sz="1400" spc="-25" dirty="0">
                          <a:latin typeface="Arial" panose="020B0604020202020204" pitchFamily="34" charset="0"/>
                          <a:cs typeface="Arial" panose="020B0604020202020204" pitchFamily="34" charset="0"/>
                        </a:rPr>
                        <a:t>T.S.U</a:t>
                      </a:r>
                      <a:r>
                        <a:rPr sz="1400" spc="-5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Emprendimiento,</a:t>
                      </a:r>
                      <a:r>
                        <a:rPr sz="1400" spc="-6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Formulación</a:t>
                      </a:r>
                      <a:r>
                        <a:rPr sz="1400" spc="-6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y</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Evaluación</a:t>
                      </a:r>
                      <a:r>
                        <a:rPr sz="1400" spc="-3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de</a:t>
                      </a:r>
                      <a:r>
                        <a:rPr sz="1400" spc="-3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Proyectos</a:t>
                      </a:r>
                      <a:endParaRPr sz="1400" dirty="0">
                        <a:latin typeface="Arial" panose="020B0604020202020204" pitchFamily="34" charset="0"/>
                        <a:cs typeface="Arial" panose="020B0604020202020204" pitchFamily="34" charset="0"/>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0"/>
                        </a:spcBef>
                      </a:pPr>
                      <a:r>
                        <a:rPr lang="es-ES" sz="1400" b="1" dirty="0">
                          <a:latin typeface="Arial"/>
                          <a:cs typeface="Arial"/>
                        </a:rPr>
                        <a:t>8.83</a:t>
                      </a:r>
                      <a:endParaRPr sz="1400" b="1" dirty="0">
                        <a:latin typeface="Arial"/>
                        <a:cs typeface="Arial"/>
                      </a:endParaRPr>
                    </a:p>
                  </a:txBody>
                  <a:tcPr marL="0" marR="0" marT="4064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6607">
                <a:tc>
                  <a:txBody>
                    <a:bodyPr/>
                    <a:lstStyle/>
                    <a:p>
                      <a:pPr marL="91440">
                        <a:lnSpc>
                          <a:spcPct val="100000"/>
                        </a:lnSpc>
                        <a:spcBef>
                          <a:spcPts val="320"/>
                        </a:spcBef>
                      </a:pPr>
                      <a:r>
                        <a:rPr sz="1400" spc="-25" dirty="0">
                          <a:latin typeface="Arial" panose="020B0604020202020204" pitchFamily="34" charset="0"/>
                          <a:cs typeface="Arial" panose="020B0604020202020204" pitchFamily="34" charset="0"/>
                        </a:rPr>
                        <a:t>T.S.U</a:t>
                      </a:r>
                      <a:r>
                        <a:rPr sz="1400" spc="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Manufactura</a:t>
                      </a:r>
                      <a:r>
                        <a:rPr sz="1400" spc="-10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Aeronáutica</a:t>
                      </a:r>
                      <a:endParaRPr sz="1400" dirty="0">
                        <a:latin typeface="Arial" panose="020B0604020202020204" pitchFamily="34" charset="0"/>
                        <a:cs typeface="Arial" panose="020B0604020202020204" pitchFamily="34" charset="0"/>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0"/>
                        </a:spcBef>
                      </a:pPr>
                      <a:r>
                        <a:rPr lang="es-ES" sz="1400" b="1" dirty="0">
                          <a:latin typeface="Arial"/>
                          <a:cs typeface="Arial"/>
                        </a:rPr>
                        <a:t>8.32</a:t>
                      </a:r>
                      <a:endParaRPr sz="1400" b="1" dirty="0">
                        <a:latin typeface="Arial"/>
                        <a:cs typeface="Arial"/>
                      </a:endParaRPr>
                    </a:p>
                  </a:txBody>
                  <a:tcPr marL="0" marR="0" marT="4064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6607">
                <a:tc>
                  <a:txBody>
                    <a:bodyPr/>
                    <a:lstStyle/>
                    <a:p>
                      <a:pPr marL="91440">
                        <a:lnSpc>
                          <a:spcPct val="100000"/>
                        </a:lnSpc>
                        <a:spcBef>
                          <a:spcPts val="320"/>
                        </a:spcBef>
                      </a:pPr>
                      <a:r>
                        <a:rPr sz="1400" spc="-25" dirty="0">
                          <a:latin typeface="Arial" panose="020B0604020202020204" pitchFamily="34" charset="0"/>
                          <a:cs typeface="Arial" panose="020B0604020202020204" pitchFamily="34" charset="0"/>
                        </a:rPr>
                        <a:t>T.S.U</a:t>
                      </a:r>
                      <a:r>
                        <a:rPr sz="1400" spc="-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Procesos</a:t>
                      </a:r>
                      <a:r>
                        <a:rPr sz="1400" spc="-5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Productivos</a:t>
                      </a:r>
                      <a:endParaRPr sz="1400" dirty="0">
                        <a:latin typeface="Arial" panose="020B0604020202020204" pitchFamily="34" charset="0"/>
                        <a:cs typeface="Arial" panose="020B0604020202020204" pitchFamily="34" charset="0"/>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0"/>
                        </a:spcBef>
                      </a:pPr>
                      <a:r>
                        <a:rPr lang="es-ES" sz="1400" b="1" dirty="0">
                          <a:latin typeface="Arial"/>
                          <a:cs typeface="Arial"/>
                        </a:rPr>
                        <a:t>8.25</a:t>
                      </a:r>
                      <a:endParaRPr sz="1400" b="1" dirty="0">
                        <a:latin typeface="Arial"/>
                        <a:cs typeface="Arial"/>
                      </a:endParaRPr>
                    </a:p>
                  </a:txBody>
                  <a:tcPr marL="0" marR="0" marT="4064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6607">
                <a:tc>
                  <a:txBody>
                    <a:bodyPr/>
                    <a:lstStyle/>
                    <a:p>
                      <a:pPr marL="91440">
                        <a:lnSpc>
                          <a:spcPct val="100000"/>
                        </a:lnSpc>
                        <a:spcBef>
                          <a:spcPts val="320"/>
                        </a:spcBef>
                      </a:pPr>
                      <a:r>
                        <a:rPr sz="1400" spc="-25" dirty="0">
                          <a:latin typeface="Arial" panose="020B0604020202020204" pitchFamily="34" charset="0"/>
                          <a:cs typeface="Arial" panose="020B0604020202020204" pitchFamily="34" charset="0"/>
                        </a:rPr>
                        <a:t>T.S.U</a:t>
                      </a:r>
                      <a:r>
                        <a:rPr sz="1400" spc="-6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Mecatrónica</a:t>
                      </a:r>
                      <a:r>
                        <a:rPr sz="1400" spc="-6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9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Automatización</a:t>
                      </a:r>
                      <a:endParaRPr sz="1400" dirty="0">
                        <a:latin typeface="Arial" panose="020B0604020202020204" pitchFamily="34" charset="0"/>
                        <a:cs typeface="Arial" panose="020B0604020202020204" pitchFamily="34" charset="0"/>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0"/>
                        </a:spcBef>
                      </a:pPr>
                      <a:r>
                        <a:rPr lang="es-ES" sz="1400" b="1" dirty="0">
                          <a:latin typeface="Arial"/>
                          <a:cs typeface="Arial"/>
                        </a:rPr>
                        <a:t>8.64</a:t>
                      </a:r>
                      <a:endParaRPr sz="1400" b="1" dirty="0">
                        <a:latin typeface="Arial"/>
                        <a:cs typeface="Arial"/>
                      </a:endParaRPr>
                    </a:p>
                  </a:txBody>
                  <a:tcPr marL="0" marR="0" marT="4064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6607">
                <a:tc>
                  <a:txBody>
                    <a:bodyPr/>
                    <a:lstStyle/>
                    <a:p>
                      <a:pPr marL="91440">
                        <a:lnSpc>
                          <a:spcPct val="100000"/>
                        </a:lnSpc>
                        <a:spcBef>
                          <a:spcPts val="325"/>
                        </a:spcBef>
                      </a:pPr>
                      <a:r>
                        <a:rPr sz="1400" dirty="0">
                          <a:latin typeface="Arial" panose="020B0604020202020204" pitchFamily="34" charset="0"/>
                          <a:cs typeface="Arial" panose="020B0604020202020204" pitchFamily="34" charset="0"/>
                        </a:rPr>
                        <a:t>Ingeniería</a:t>
                      </a:r>
                      <a:r>
                        <a:rPr sz="1400" spc="-2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1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Manufactura</a:t>
                      </a:r>
                      <a:r>
                        <a:rPr sz="1400" spc="-100"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Aeronáutica</a:t>
                      </a:r>
                      <a:endParaRPr sz="1400" dirty="0">
                        <a:latin typeface="Arial" panose="020B0604020202020204" pitchFamily="34" charset="0"/>
                        <a:cs typeface="Arial" panose="020B0604020202020204" pitchFamily="34" charset="0"/>
                      </a:endParaRPr>
                    </a:p>
                  </a:txBody>
                  <a:tcPr marL="0" marR="0" marT="41275"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635" algn="ctr">
                        <a:lnSpc>
                          <a:spcPct val="100000"/>
                        </a:lnSpc>
                        <a:spcBef>
                          <a:spcPts val="325"/>
                        </a:spcBef>
                      </a:pPr>
                      <a:r>
                        <a:rPr lang="es-ES" sz="1400" b="1" dirty="0">
                          <a:latin typeface="Arial"/>
                          <a:cs typeface="Arial"/>
                        </a:rPr>
                        <a:t>8.63</a:t>
                      </a:r>
                      <a:endParaRPr sz="1400" b="1" dirty="0">
                        <a:latin typeface="Arial"/>
                        <a:cs typeface="Arial"/>
                      </a:endParaRPr>
                    </a:p>
                  </a:txBody>
                  <a:tcPr marL="0" marR="0" marT="4127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6607">
                <a:tc>
                  <a:txBody>
                    <a:bodyPr/>
                    <a:lstStyle/>
                    <a:p>
                      <a:pPr marL="91440">
                        <a:lnSpc>
                          <a:spcPct val="100000"/>
                        </a:lnSpc>
                        <a:spcBef>
                          <a:spcPts val="325"/>
                        </a:spcBef>
                      </a:pPr>
                      <a:r>
                        <a:rPr sz="1400" dirty="0">
                          <a:latin typeface="Arial" panose="020B0604020202020204" pitchFamily="34" charset="0"/>
                          <a:cs typeface="Arial" panose="020B0604020202020204" pitchFamily="34" charset="0"/>
                        </a:rPr>
                        <a:t>Ingeniería</a:t>
                      </a:r>
                      <a:r>
                        <a:rPr sz="1400" spc="-5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2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Sistemas</a:t>
                      </a:r>
                      <a:r>
                        <a:rPr sz="1400" spc="-3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Productivos</a:t>
                      </a:r>
                      <a:endParaRPr sz="1400" dirty="0">
                        <a:latin typeface="Arial" panose="020B0604020202020204" pitchFamily="34" charset="0"/>
                        <a:cs typeface="Arial" panose="020B0604020202020204" pitchFamily="34" charset="0"/>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5"/>
                        </a:spcBef>
                      </a:pPr>
                      <a:r>
                        <a:rPr lang="es-ES" sz="1400" b="1" dirty="0">
                          <a:latin typeface="Arial"/>
                          <a:cs typeface="Arial"/>
                        </a:rPr>
                        <a:t>9.17</a:t>
                      </a:r>
                      <a:endParaRPr sz="1400" b="1" dirty="0">
                        <a:latin typeface="Arial"/>
                        <a:cs typeface="Arial"/>
                      </a:endParaRPr>
                    </a:p>
                  </a:txBody>
                  <a:tcPr marL="0" marR="0" marT="4127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1547">
                <a:tc>
                  <a:txBody>
                    <a:bodyPr/>
                    <a:lstStyle/>
                    <a:p>
                      <a:pPr marL="91440">
                        <a:lnSpc>
                          <a:spcPct val="100000"/>
                        </a:lnSpc>
                        <a:spcBef>
                          <a:spcPts val="325"/>
                        </a:spcBef>
                      </a:pPr>
                      <a:r>
                        <a:rPr sz="1400" dirty="0">
                          <a:latin typeface="Arial" panose="020B0604020202020204" pitchFamily="34" charset="0"/>
                          <a:cs typeface="Arial" panose="020B0604020202020204" pitchFamily="34" charset="0"/>
                        </a:rPr>
                        <a:t>Ingeniería</a:t>
                      </a:r>
                      <a:r>
                        <a:rPr sz="1400" spc="-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25" dirty="0">
                          <a:latin typeface="Arial" panose="020B0604020202020204" pitchFamily="34" charset="0"/>
                          <a:cs typeface="Arial" panose="020B0604020202020204" pitchFamily="34" charset="0"/>
                        </a:rPr>
                        <a:t> </a:t>
                      </a:r>
                      <a:r>
                        <a:rPr sz="1400" spc="-10" dirty="0">
                          <a:latin typeface="Arial" panose="020B0604020202020204" pitchFamily="34" charset="0"/>
                          <a:cs typeface="Arial" panose="020B0604020202020204" pitchFamily="34" charset="0"/>
                        </a:rPr>
                        <a:t>Mecatrónica</a:t>
                      </a:r>
                      <a:endParaRPr sz="1400" dirty="0">
                        <a:latin typeface="Arial" panose="020B0604020202020204" pitchFamily="34" charset="0"/>
                        <a:cs typeface="Arial" panose="020B0604020202020204" pitchFamily="34" charset="0"/>
                      </a:endParaRPr>
                    </a:p>
                  </a:txBody>
                  <a:tcPr marL="0" marR="0" marT="4127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635" algn="ctr">
                        <a:lnSpc>
                          <a:spcPct val="100000"/>
                        </a:lnSpc>
                        <a:spcBef>
                          <a:spcPts val="325"/>
                        </a:spcBef>
                      </a:pPr>
                      <a:r>
                        <a:rPr lang="es-ES" sz="1400" b="1" dirty="0">
                          <a:latin typeface="Arial"/>
                          <a:cs typeface="Arial"/>
                        </a:rPr>
                        <a:t>9.05</a:t>
                      </a:r>
                      <a:endParaRPr sz="1400" b="1" dirty="0">
                        <a:latin typeface="Arial"/>
                        <a:cs typeface="Arial"/>
                      </a:endParaRPr>
                    </a:p>
                  </a:txBody>
                  <a:tcPr marL="0" marR="0" marT="412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51848">
                <a:tc>
                  <a:txBody>
                    <a:bodyPr/>
                    <a:lstStyle/>
                    <a:p>
                      <a:pPr marL="91440">
                        <a:lnSpc>
                          <a:spcPct val="100000"/>
                        </a:lnSpc>
                        <a:spcBef>
                          <a:spcPts val="325"/>
                        </a:spcBef>
                      </a:pPr>
                      <a:r>
                        <a:rPr lang="es-ES" sz="1400" dirty="0">
                          <a:latin typeface="Arial" panose="020B0604020202020204" pitchFamily="34" charset="0"/>
                          <a:cs typeface="Arial" panose="020B0604020202020204" pitchFamily="34" charset="0"/>
                        </a:rPr>
                        <a:t>T.S.U. Mecatrónica en Robótica</a:t>
                      </a:r>
                      <a:endParaRPr sz="1400" dirty="0">
                        <a:latin typeface="Arial" panose="020B0604020202020204" pitchFamily="34" charset="0"/>
                        <a:cs typeface="Arial" panose="020B0604020202020204" pitchFamily="34" charset="0"/>
                      </a:endParaRPr>
                    </a:p>
                  </a:txBody>
                  <a:tcPr marL="0" marR="0" marT="412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ct val="100000"/>
                        </a:lnSpc>
                        <a:spcBef>
                          <a:spcPts val="325"/>
                        </a:spcBef>
                      </a:pPr>
                      <a:r>
                        <a:rPr lang="es-ES" sz="1400" b="1" dirty="0">
                          <a:latin typeface="Arial"/>
                          <a:cs typeface="Arial"/>
                        </a:rPr>
                        <a:t>8.30</a:t>
                      </a:r>
                      <a:endParaRPr sz="1400" b="1" dirty="0">
                        <a:latin typeface="Arial"/>
                        <a:cs typeface="Arial"/>
                      </a:endParaRPr>
                    </a:p>
                  </a:txBody>
                  <a:tcPr marL="0" marR="0" marT="412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533162"/>
                  </a:ext>
                </a:extLst>
              </a:tr>
              <a:tr h="315947">
                <a:tc>
                  <a:txBody>
                    <a:bodyPr/>
                    <a:lstStyle/>
                    <a:p>
                      <a:pPr marL="91440">
                        <a:lnSpc>
                          <a:spcPct val="100000"/>
                        </a:lnSpc>
                        <a:spcBef>
                          <a:spcPts val="325"/>
                        </a:spcBef>
                      </a:pPr>
                      <a:r>
                        <a:rPr sz="1400" dirty="0">
                          <a:latin typeface="Arial" panose="020B0604020202020204" pitchFamily="34" charset="0"/>
                          <a:cs typeface="Arial" panose="020B0604020202020204" pitchFamily="34" charset="0"/>
                        </a:rPr>
                        <a:t>Licenciatura</a:t>
                      </a:r>
                      <a:r>
                        <a:rPr sz="1400" spc="-6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en</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Gestión</a:t>
                      </a:r>
                      <a:r>
                        <a:rPr sz="1400" spc="-50"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de</a:t>
                      </a:r>
                      <a:r>
                        <a:rPr sz="1400" spc="-1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Negocios</a:t>
                      </a:r>
                      <a:r>
                        <a:rPr sz="1400" spc="-4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y</a:t>
                      </a:r>
                      <a:r>
                        <a:rPr sz="1400" spc="-10" dirty="0">
                          <a:latin typeface="Arial" panose="020B0604020202020204" pitchFamily="34" charset="0"/>
                          <a:cs typeface="Arial" panose="020B0604020202020204" pitchFamily="34" charset="0"/>
                        </a:rPr>
                        <a:t> Proyectos</a:t>
                      </a:r>
                      <a:endParaRPr sz="1400" dirty="0">
                        <a:latin typeface="Arial" panose="020B0604020202020204" pitchFamily="34" charset="0"/>
                        <a:cs typeface="Arial" panose="020B0604020202020204" pitchFamily="34" charset="0"/>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25"/>
                        </a:spcBef>
                      </a:pPr>
                      <a:r>
                        <a:rPr lang="es-ES" sz="1400" b="1" dirty="0">
                          <a:latin typeface="Arial"/>
                          <a:cs typeface="Arial"/>
                        </a:rPr>
                        <a:t>9.33</a:t>
                      </a:r>
                      <a:endParaRPr sz="1400" b="1" dirty="0">
                        <a:latin typeface="Arial"/>
                        <a:cs typeface="Arial"/>
                      </a:endParaRPr>
                    </a:p>
                  </a:txBody>
                  <a:tcPr marL="0" marR="0" marT="4127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12"/>
                  </a:ext>
                </a:extLst>
              </a:tr>
            </a:tbl>
          </a:graphicData>
        </a:graphic>
      </p:graphicFrame>
      <p:graphicFrame>
        <p:nvGraphicFramePr>
          <p:cNvPr id="4" name="Tabla 3">
            <a:extLst>
              <a:ext uri="{FF2B5EF4-FFF2-40B4-BE49-F238E27FC236}">
                <a16:creationId xmlns:a16="http://schemas.microsoft.com/office/drawing/2014/main" id="{A0AD3AA2-3830-40A6-B46E-ACEED94EAF1E}"/>
              </a:ext>
            </a:extLst>
          </p:cNvPr>
          <p:cNvGraphicFramePr>
            <a:graphicFrameLocks noGrp="1"/>
          </p:cNvGraphicFramePr>
          <p:nvPr>
            <p:extLst>
              <p:ext uri="{D42A27DB-BD31-4B8C-83A1-F6EECF244321}">
                <p14:modId xmlns:p14="http://schemas.microsoft.com/office/powerpoint/2010/main" val="1979594375"/>
              </p:ext>
            </p:extLst>
          </p:nvPr>
        </p:nvGraphicFramePr>
        <p:xfrm>
          <a:off x="6096000" y="5357465"/>
          <a:ext cx="2819401" cy="822960"/>
        </p:xfrm>
        <a:graphic>
          <a:graphicData uri="http://schemas.openxmlformats.org/drawingml/2006/table">
            <a:tbl>
              <a:tblPr firstRow="1" bandRow="1">
                <a:tableStyleId>{5C22544A-7EE6-4342-B048-85BDC9FD1C3A}</a:tableStyleId>
              </a:tblPr>
              <a:tblGrid>
                <a:gridCol w="2819401">
                  <a:extLst>
                    <a:ext uri="{9D8B030D-6E8A-4147-A177-3AD203B41FA5}">
                      <a16:colId xmlns:a16="http://schemas.microsoft.com/office/drawing/2014/main" val="2903884306"/>
                    </a:ext>
                  </a:extLst>
                </a:gridCol>
              </a:tblGrid>
              <a:tr h="381000">
                <a:tc>
                  <a:txBody>
                    <a:bodyPr/>
                    <a:lstStyle/>
                    <a:p>
                      <a:pPr algn="ctr"/>
                      <a:r>
                        <a:rPr lang="es-MX" sz="2000" dirty="0">
                          <a:solidFill>
                            <a:schemeClr val="tx1"/>
                          </a:solidFill>
                          <a:latin typeface="Arial" panose="020B0604020202020204" pitchFamily="34" charset="0"/>
                          <a:cs typeface="Arial" panose="020B0604020202020204" pitchFamily="34" charset="0"/>
                        </a:rPr>
                        <a:t>PROMEDIO TOTAL</a:t>
                      </a:r>
                    </a:p>
                    <a:p>
                      <a:pPr algn="ctr"/>
                      <a:r>
                        <a:rPr lang="es-MX" sz="2800" dirty="0">
                          <a:solidFill>
                            <a:schemeClr val="accent2">
                              <a:lumMod val="75000"/>
                            </a:schemeClr>
                          </a:solidFill>
                          <a:latin typeface="Arial" panose="020B0604020202020204" pitchFamily="34" charset="0"/>
                          <a:cs typeface="Arial" panose="020B0604020202020204" pitchFamily="34" charset="0"/>
                        </a:rPr>
                        <a:t>8.73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7862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6920" y="762000"/>
            <a:ext cx="5866002" cy="628377"/>
          </a:xfrm>
          <a:prstGeom prst="rect">
            <a:avLst/>
          </a:prstGeom>
        </p:spPr>
        <p:txBody>
          <a:bodyPr vert="horz" wrap="square" lIns="0" tIns="12700" rIns="0" bIns="0" rtlCol="0">
            <a:spAutoFit/>
          </a:bodyPr>
          <a:lstStyle/>
          <a:p>
            <a:pPr algn="ctr">
              <a:lnSpc>
                <a:spcPct val="100000"/>
              </a:lnSpc>
              <a:spcBef>
                <a:spcPts val="100"/>
              </a:spcBef>
            </a:pPr>
            <a:r>
              <a:rPr sz="2000" dirty="0">
                <a:latin typeface="Arial"/>
                <a:cs typeface="Arial"/>
              </a:rPr>
              <a:t>PLANTILLA</a:t>
            </a:r>
            <a:r>
              <a:rPr sz="2000" spc="-120" dirty="0">
                <a:latin typeface="Arial"/>
                <a:cs typeface="Arial"/>
              </a:rPr>
              <a:t> </a:t>
            </a:r>
            <a:r>
              <a:rPr sz="2000" dirty="0">
                <a:latin typeface="Arial"/>
                <a:cs typeface="Arial"/>
              </a:rPr>
              <a:t>DEL</a:t>
            </a:r>
            <a:r>
              <a:rPr sz="2000" spc="-75" dirty="0">
                <a:latin typeface="Arial"/>
                <a:cs typeface="Arial"/>
              </a:rPr>
              <a:t> </a:t>
            </a:r>
            <a:r>
              <a:rPr sz="2000" spc="-10" dirty="0">
                <a:latin typeface="Arial"/>
                <a:cs typeface="Arial"/>
              </a:rPr>
              <a:t>PERSONAL</a:t>
            </a:r>
            <a:endParaRPr sz="2000" dirty="0">
              <a:latin typeface="Arial"/>
              <a:cs typeface="Arial"/>
            </a:endParaRPr>
          </a:p>
          <a:p>
            <a:pPr marL="1270" algn="ctr">
              <a:lnSpc>
                <a:spcPct val="100000"/>
              </a:lnSpc>
            </a:pPr>
            <a:r>
              <a:rPr sz="2000" spc="-10" dirty="0">
                <a:solidFill>
                  <a:schemeClr val="accent2">
                    <a:lumMod val="75000"/>
                  </a:schemeClr>
                </a:solidFill>
                <a:latin typeface="Arial"/>
                <a:cs typeface="Arial"/>
              </a:rPr>
              <a:t>HISTÓRICO</a:t>
            </a:r>
            <a:endParaRPr sz="2000" dirty="0">
              <a:solidFill>
                <a:schemeClr val="accent2">
                  <a:lumMod val="75000"/>
                </a:schemeClr>
              </a:solidFill>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754417266"/>
              </p:ext>
            </p:extLst>
          </p:nvPr>
        </p:nvGraphicFramePr>
        <p:xfrm>
          <a:off x="1219200" y="1800986"/>
          <a:ext cx="6481443" cy="3716655"/>
        </p:xfrm>
        <a:graphic>
          <a:graphicData uri="http://schemas.openxmlformats.org/drawingml/2006/table">
            <a:tbl>
              <a:tblPr firstRow="1" bandRow="1">
                <a:tableStyleId>{2D5ABB26-0587-4C30-8999-92F81FD0307C}</a:tableStyleId>
              </a:tblPr>
              <a:tblGrid>
                <a:gridCol w="2060550">
                  <a:extLst>
                    <a:ext uri="{9D8B030D-6E8A-4147-A177-3AD203B41FA5}">
                      <a16:colId xmlns:a16="http://schemas.microsoft.com/office/drawing/2014/main" val="20000"/>
                    </a:ext>
                  </a:extLst>
                </a:gridCol>
                <a:gridCol w="867109">
                  <a:extLst>
                    <a:ext uri="{9D8B030D-6E8A-4147-A177-3AD203B41FA5}">
                      <a16:colId xmlns:a16="http://schemas.microsoft.com/office/drawing/2014/main" val="20001"/>
                    </a:ext>
                  </a:extLst>
                </a:gridCol>
                <a:gridCol w="902969">
                  <a:extLst>
                    <a:ext uri="{9D8B030D-6E8A-4147-A177-3AD203B41FA5}">
                      <a16:colId xmlns:a16="http://schemas.microsoft.com/office/drawing/2014/main" val="20002"/>
                    </a:ext>
                  </a:extLst>
                </a:gridCol>
                <a:gridCol w="883605">
                  <a:extLst>
                    <a:ext uri="{9D8B030D-6E8A-4147-A177-3AD203B41FA5}">
                      <a16:colId xmlns:a16="http://schemas.microsoft.com/office/drawing/2014/main" val="20003"/>
                    </a:ext>
                  </a:extLst>
                </a:gridCol>
                <a:gridCol w="883605">
                  <a:extLst>
                    <a:ext uri="{9D8B030D-6E8A-4147-A177-3AD203B41FA5}">
                      <a16:colId xmlns:a16="http://schemas.microsoft.com/office/drawing/2014/main" val="20004"/>
                    </a:ext>
                  </a:extLst>
                </a:gridCol>
                <a:gridCol w="883605">
                  <a:extLst>
                    <a:ext uri="{9D8B030D-6E8A-4147-A177-3AD203B41FA5}">
                      <a16:colId xmlns:a16="http://schemas.microsoft.com/office/drawing/2014/main" val="1691380890"/>
                    </a:ext>
                  </a:extLst>
                </a:gridCol>
              </a:tblGrid>
              <a:tr h="578485">
                <a:tc>
                  <a:txBody>
                    <a:bodyPr/>
                    <a:lstStyle/>
                    <a:p>
                      <a:pPr marL="280670">
                        <a:lnSpc>
                          <a:spcPct val="100000"/>
                        </a:lnSpc>
                        <a:spcBef>
                          <a:spcPts val="1155"/>
                        </a:spcBef>
                      </a:pPr>
                      <a:r>
                        <a:rPr sz="1800" b="1" spc="-10" dirty="0">
                          <a:solidFill>
                            <a:schemeClr val="bg1"/>
                          </a:solidFill>
                          <a:latin typeface="Arial"/>
                          <a:cs typeface="Arial"/>
                        </a:rPr>
                        <a:t>PERSONAL</a:t>
                      </a:r>
                      <a:endParaRPr sz="1800" b="1" dirty="0">
                        <a:solidFill>
                          <a:schemeClr val="bg1"/>
                        </a:solidFill>
                        <a:latin typeface="Arial"/>
                        <a:cs typeface="Arial"/>
                      </a:endParaRPr>
                    </a:p>
                  </a:txBody>
                  <a:tcPr marL="0" marR="0" marT="146685"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algn="ctr">
                        <a:lnSpc>
                          <a:spcPct val="100000"/>
                        </a:lnSpc>
                        <a:spcBef>
                          <a:spcPts val="1155"/>
                        </a:spcBef>
                      </a:pPr>
                      <a:r>
                        <a:rPr sz="1800" b="1" spc="-20" dirty="0">
                          <a:solidFill>
                            <a:schemeClr val="bg1"/>
                          </a:solidFill>
                          <a:latin typeface="Arial"/>
                          <a:cs typeface="Arial"/>
                        </a:rPr>
                        <a:t>2022</a:t>
                      </a:r>
                      <a:endParaRPr sz="1800" b="1" dirty="0">
                        <a:solidFill>
                          <a:schemeClr val="bg1"/>
                        </a:solidFill>
                        <a:latin typeface="Arial"/>
                        <a:cs typeface="Arial"/>
                      </a:endParaRPr>
                    </a:p>
                  </a:txBody>
                  <a:tcPr marL="0" marR="0" marT="146685"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marL="635" algn="ctr">
                        <a:lnSpc>
                          <a:spcPct val="100000"/>
                        </a:lnSpc>
                        <a:spcBef>
                          <a:spcPts val="1155"/>
                        </a:spcBef>
                      </a:pPr>
                      <a:r>
                        <a:rPr sz="1800" b="1" spc="-20" dirty="0">
                          <a:solidFill>
                            <a:schemeClr val="bg1"/>
                          </a:solidFill>
                          <a:latin typeface="Arial"/>
                          <a:cs typeface="Arial"/>
                        </a:rPr>
                        <a:t>2023</a:t>
                      </a:r>
                      <a:endParaRPr sz="1800" b="1" dirty="0">
                        <a:solidFill>
                          <a:schemeClr val="bg1"/>
                        </a:solidFill>
                        <a:latin typeface="Arial"/>
                        <a:cs typeface="Arial"/>
                      </a:endParaRPr>
                    </a:p>
                  </a:txBody>
                  <a:tcPr marL="0" marR="0" marT="146685"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marL="635" algn="ctr">
                        <a:lnSpc>
                          <a:spcPct val="100000"/>
                        </a:lnSpc>
                        <a:spcBef>
                          <a:spcPts val="1155"/>
                        </a:spcBef>
                      </a:pPr>
                      <a:r>
                        <a:rPr sz="1800" b="1" spc="-20" dirty="0">
                          <a:solidFill>
                            <a:schemeClr val="bg1"/>
                          </a:solidFill>
                          <a:latin typeface="Arial"/>
                          <a:cs typeface="Arial"/>
                        </a:rPr>
                        <a:t>2024</a:t>
                      </a:r>
                      <a:endParaRPr sz="1800" b="1" dirty="0">
                        <a:solidFill>
                          <a:schemeClr val="bg1"/>
                        </a:solidFill>
                        <a:latin typeface="Arial"/>
                        <a:cs typeface="Arial"/>
                      </a:endParaRPr>
                    </a:p>
                  </a:txBody>
                  <a:tcPr marL="0" marR="0" marT="146685"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marL="635" algn="ctr">
                        <a:lnSpc>
                          <a:spcPct val="100000"/>
                        </a:lnSpc>
                        <a:spcBef>
                          <a:spcPts val="1155"/>
                        </a:spcBef>
                      </a:pPr>
                      <a:r>
                        <a:rPr sz="1800" b="1" spc="-20" dirty="0">
                          <a:solidFill>
                            <a:schemeClr val="bg1"/>
                          </a:solidFill>
                          <a:latin typeface="Arial"/>
                          <a:cs typeface="Arial"/>
                        </a:rPr>
                        <a:t>2025</a:t>
                      </a:r>
                      <a:endParaRPr sz="1800" b="1" dirty="0">
                        <a:solidFill>
                          <a:schemeClr val="bg1"/>
                        </a:solidFill>
                        <a:latin typeface="Arial"/>
                        <a:cs typeface="Arial"/>
                      </a:endParaRPr>
                    </a:p>
                  </a:txBody>
                  <a:tcPr marL="0" marR="0" marT="14668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tc>
                  <a:txBody>
                    <a:bodyPr/>
                    <a:lstStyle/>
                    <a:p>
                      <a:pPr marL="635" algn="ctr">
                        <a:lnSpc>
                          <a:spcPct val="100000"/>
                        </a:lnSpc>
                        <a:spcBef>
                          <a:spcPts val="1155"/>
                        </a:spcBef>
                      </a:pPr>
                      <a:r>
                        <a:rPr lang="es-ES" sz="1800" b="1" dirty="0">
                          <a:solidFill>
                            <a:schemeClr val="bg1"/>
                          </a:solidFill>
                          <a:latin typeface="Arial"/>
                          <a:cs typeface="Arial"/>
                        </a:rPr>
                        <a:t>2026</a:t>
                      </a:r>
                      <a:endParaRPr sz="1800" b="1" dirty="0">
                        <a:solidFill>
                          <a:schemeClr val="bg1"/>
                        </a:solidFill>
                        <a:latin typeface="Arial"/>
                        <a:cs typeface="Arial"/>
                      </a:endParaRPr>
                    </a:p>
                  </a:txBody>
                  <a:tcPr marL="0" marR="0" marT="146685"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rgbClr val="951151"/>
                    </a:solidFill>
                  </a:tcPr>
                </a:tc>
                <a:extLst>
                  <a:ext uri="{0D108BD9-81ED-4DB2-BD59-A6C34878D82A}">
                    <a16:rowId xmlns:a16="http://schemas.microsoft.com/office/drawing/2014/main" val="10000"/>
                  </a:ext>
                </a:extLst>
              </a:tr>
              <a:tr h="524510">
                <a:tc>
                  <a:txBody>
                    <a:bodyPr/>
                    <a:lstStyle/>
                    <a:p>
                      <a:pPr marL="91440">
                        <a:lnSpc>
                          <a:spcPct val="100000"/>
                        </a:lnSpc>
                        <a:spcBef>
                          <a:spcPts val="1185"/>
                        </a:spcBef>
                      </a:pPr>
                      <a:r>
                        <a:rPr sz="1400" b="1" spc="-10" dirty="0">
                          <a:latin typeface="Arial"/>
                          <a:cs typeface="Arial"/>
                        </a:rPr>
                        <a:t>DIRECTIVO</a:t>
                      </a:r>
                      <a:endParaRPr sz="1400" dirty="0">
                        <a:latin typeface="Arial"/>
                        <a:cs typeface="Arial"/>
                      </a:endParaRPr>
                    </a:p>
                  </a:txBody>
                  <a:tcPr marL="0" marR="0" marT="150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185"/>
                        </a:spcBef>
                      </a:pPr>
                      <a:r>
                        <a:rPr sz="1400" b="1" spc="-50" dirty="0">
                          <a:latin typeface="Arial"/>
                          <a:cs typeface="Arial"/>
                        </a:rPr>
                        <a:t>9</a:t>
                      </a:r>
                      <a:endParaRPr sz="1400" dirty="0">
                        <a:latin typeface="Arial"/>
                        <a:cs typeface="Arial"/>
                      </a:endParaRPr>
                    </a:p>
                  </a:txBody>
                  <a:tcPr marL="0" marR="0" marT="150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1185"/>
                        </a:spcBef>
                      </a:pPr>
                      <a:r>
                        <a:rPr sz="1400" b="1" spc="-50" dirty="0">
                          <a:latin typeface="Arial"/>
                          <a:cs typeface="Arial"/>
                        </a:rPr>
                        <a:t>8</a:t>
                      </a:r>
                      <a:endParaRPr sz="1400">
                        <a:latin typeface="Arial"/>
                        <a:cs typeface="Arial"/>
                      </a:endParaRPr>
                    </a:p>
                  </a:txBody>
                  <a:tcPr marL="0" marR="0" marT="150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algn="ctr">
                        <a:lnSpc>
                          <a:spcPct val="100000"/>
                        </a:lnSpc>
                        <a:spcBef>
                          <a:spcPts val="1185"/>
                        </a:spcBef>
                      </a:pPr>
                      <a:r>
                        <a:rPr sz="1400" b="1" spc="-50" dirty="0">
                          <a:latin typeface="Arial"/>
                          <a:cs typeface="Arial"/>
                        </a:rPr>
                        <a:t>9</a:t>
                      </a:r>
                      <a:endParaRPr sz="1400" dirty="0">
                        <a:latin typeface="Arial"/>
                        <a:cs typeface="Arial"/>
                      </a:endParaRPr>
                    </a:p>
                  </a:txBody>
                  <a:tcPr marL="0" marR="0" marT="150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 algn="ctr">
                        <a:lnSpc>
                          <a:spcPct val="100000"/>
                        </a:lnSpc>
                        <a:spcBef>
                          <a:spcPts val="1185"/>
                        </a:spcBef>
                      </a:pPr>
                      <a:r>
                        <a:rPr sz="1400" b="1" spc="-50" dirty="0">
                          <a:latin typeface="Arial"/>
                          <a:cs typeface="Arial"/>
                        </a:rPr>
                        <a:t>9</a:t>
                      </a:r>
                      <a:endParaRPr sz="1400" dirty="0">
                        <a:latin typeface="Arial"/>
                        <a:cs typeface="Arial"/>
                      </a:endParaRPr>
                    </a:p>
                  </a:txBody>
                  <a:tcPr marL="0" marR="0" marT="150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 algn="ctr">
                        <a:lnSpc>
                          <a:spcPct val="100000"/>
                        </a:lnSpc>
                        <a:spcBef>
                          <a:spcPts val="1185"/>
                        </a:spcBef>
                      </a:pPr>
                      <a:r>
                        <a:rPr lang="es-ES" sz="1400" b="1" dirty="0">
                          <a:latin typeface="Arial"/>
                          <a:cs typeface="Arial"/>
                        </a:rPr>
                        <a:t>8</a:t>
                      </a:r>
                      <a:endParaRPr sz="1400" b="1" dirty="0">
                        <a:latin typeface="Arial"/>
                        <a:cs typeface="Arial"/>
                      </a:endParaRPr>
                    </a:p>
                  </a:txBody>
                  <a:tcPr marL="0" marR="0" marT="150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6760">
                <a:tc>
                  <a:txBody>
                    <a:bodyPr/>
                    <a:lstStyle/>
                    <a:p>
                      <a:pPr>
                        <a:lnSpc>
                          <a:spcPct val="100000"/>
                        </a:lnSpc>
                        <a:spcBef>
                          <a:spcPts val="390"/>
                        </a:spcBef>
                      </a:pPr>
                      <a:endParaRPr sz="1400" dirty="0">
                        <a:latin typeface="Times New Roman"/>
                        <a:cs typeface="Times New Roman"/>
                      </a:endParaRPr>
                    </a:p>
                    <a:p>
                      <a:pPr marL="91440">
                        <a:lnSpc>
                          <a:spcPct val="100000"/>
                        </a:lnSpc>
                      </a:pPr>
                      <a:r>
                        <a:rPr sz="1400" b="1" spc="-10" dirty="0">
                          <a:latin typeface="Arial"/>
                          <a:cs typeface="Arial"/>
                        </a:rPr>
                        <a:t>ADMINISTRATIVO</a:t>
                      </a:r>
                      <a:endParaRPr sz="1400" dirty="0">
                        <a:latin typeface="Arial"/>
                        <a:cs typeface="Arial"/>
                      </a:endParaRPr>
                    </a:p>
                  </a:txBody>
                  <a:tcPr marL="0" marR="0" marT="495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450"/>
                        </a:spcBef>
                      </a:pPr>
                      <a:endParaRPr sz="1400" dirty="0">
                        <a:latin typeface="Times New Roman"/>
                        <a:cs typeface="Times New Roman"/>
                      </a:endParaRPr>
                    </a:p>
                    <a:p>
                      <a:pPr algn="ctr">
                        <a:lnSpc>
                          <a:spcPct val="100000"/>
                        </a:lnSpc>
                        <a:spcBef>
                          <a:spcPts val="5"/>
                        </a:spcBef>
                      </a:pPr>
                      <a:r>
                        <a:rPr sz="1400" b="1" spc="-25" dirty="0">
                          <a:latin typeface="Arial"/>
                          <a:cs typeface="Arial"/>
                        </a:rPr>
                        <a:t>20</a:t>
                      </a:r>
                      <a:endParaRPr sz="1400" dirty="0">
                        <a:latin typeface="Arial"/>
                        <a:cs typeface="Arial"/>
                      </a:endParaRPr>
                    </a:p>
                  </a:txBody>
                  <a:tcPr marL="0" marR="0" marT="571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450"/>
                        </a:spcBef>
                      </a:pPr>
                      <a:endParaRPr sz="1400" dirty="0">
                        <a:latin typeface="Times New Roman"/>
                        <a:cs typeface="Times New Roman"/>
                      </a:endParaRPr>
                    </a:p>
                    <a:p>
                      <a:pPr marL="635" algn="ctr">
                        <a:lnSpc>
                          <a:spcPct val="100000"/>
                        </a:lnSpc>
                        <a:spcBef>
                          <a:spcPts val="5"/>
                        </a:spcBef>
                      </a:pPr>
                      <a:r>
                        <a:rPr sz="1400" b="1" spc="-25" dirty="0">
                          <a:latin typeface="Arial"/>
                          <a:cs typeface="Arial"/>
                        </a:rPr>
                        <a:t>23</a:t>
                      </a:r>
                      <a:endParaRPr sz="1400" dirty="0">
                        <a:latin typeface="Arial"/>
                        <a:cs typeface="Arial"/>
                      </a:endParaRPr>
                    </a:p>
                  </a:txBody>
                  <a:tcPr marL="0" marR="0" marT="571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450"/>
                        </a:spcBef>
                      </a:pPr>
                      <a:endParaRPr sz="1400" dirty="0">
                        <a:latin typeface="Times New Roman"/>
                        <a:cs typeface="Times New Roman"/>
                      </a:endParaRPr>
                    </a:p>
                    <a:p>
                      <a:pPr marL="635" algn="ctr">
                        <a:lnSpc>
                          <a:spcPct val="100000"/>
                        </a:lnSpc>
                        <a:spcBef>
                          <a:spcPts val="5"/>
                        </a:spcBef>
                      </a:pPr>
                      <a:r>
                        <a:rPr sz="1400" b="1" spc="-25" dirty="0">
                          <a:latin typeface="Arial"/>
                          <a:cs typeface="Arial"/>
                        </a:rPr>
                        <a:t>20</a:t>
                      </a:r>
                      <a:endParaRPr sz="1400" dirty="0">
                        <a:latin typeface="Arial"/>
                        <a:cs typeface="Arial"/>
                      </a:endParaRPr>
                    </a:p>
                  </a:txBody>
                  <a:tcPr marL="0" marR="0" marT="571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450"/>
                        </a:spcBef>
                      </a:pPr>
                      <a:endParaRPr sz="1400" dirty="0">
                        <a:latin typeface="Times New Roman"/>
                        <a:cs typeface="Times New Roman"/>
                      </a:endParaRPr>
                    </a:p>
                    <a:p>
                      <a:pPr marL="635" algn="ctr">
                        <a:lnSpc>
                          <a:spcPct val="100000"/>
                        </a:lnSpc>
                        <a:spcBef>
                          <a:spcPts val="5"/>
                        </a:spcBef>
                      </a:pPr>
                      <a:r>
                        <a:rPr sz="1400" b="1" spc="-25" dirty="0">
                          <a:latin typeface="Arial"/>
                          <a:cs typeface="Arial"/>
                        </a:rPr>
                        <a:t>24</a:t>
                      </a:r>
                      <a:endParaRPr sz="1400" dirty="0">
                        <a:latin typeface="Arial"/>
                        <a:cs typeface="Arial"/>
                      </a:endParaRPr>
                    </a:p>
                  </a:txBody>
                  <a:tcPr marL="0" marR="0" marT="571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5"/>
                        </a:spcBef>
                      </a:pPr>
                      <a:endParaRPr lang="es-MX" sz="1400" b="1" dirty="0">
                        <a:latin typeface="Arial"/>
                        <a:cs typeface="Arial"/>
                      </a:endParaRPr>
                    </a:p>
                    <a:p>
                      <a:pPr marL="635" algn="ctr">
                        <a:lnSpc>
                          <a:spcPct val="100000"/>
                        </a:lnSpc>
                        <a:spcBef>
                          <a:spcPts val="5"/>
                        </a:spcBef>
                      </a:pPr>
                      <a:r>
                        <a:rPr lang="es-MX" sz="1400" b="1" dirty="0">
                          <a:latin typeface="Arial"/>
                          <a:cs typeface="Arial"/>
                        </a:rPr>
                        <a:t>29</a:t>
                      </a:r>
                      <a:endParaRPr sz="1400" b="1" dirty="0">
                        <a:latin typeface="Arial"/>
                        <a:cs typeface="Arial"/>
                      </a:endParaRPr>
                    </a:p>
                  </a:txBody>
                  <a:tcPr marL="0" marR="0" marT="571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46760">
                <a:tc>
                  <a:txBody>
                    <a:bodyPr/>
                    <a:lstStyle/>
                    <a:p>
                      <a:pPr marL="91440" marR="191135">
                        <a:lnSpc>
                          <a:spcPct val="100000"/>
                        </a:lnSpc>
                        <a:spcBef>
                          <a:spcPts val="320"/>
                        </a:spcBef>
                      </a:pPr>
                      <a:r>
                        <a:rPr sz="1400" b="1" dirty="0">
                          <a:latin typeface="Arial"/>
                          <a:cs typeface="Arial"/>
                        </a:rPr>
                        <a:t>PROFESORES</a:t>
                      </a:r>
                      <a:r>
                        <a:rPr sz="1400" b="1" spc="-40" dirty="0">
                          <a:latin typeface="Arial"/>
                          <a:cs typeface="Arial"/>
                        </a:rPr>
                        <a:t> </a:t>
                      </a:r>
                      <a:r>
                        <a:rPr sz="1400" b="1" spc="-25" dirty="0">
                          <a:latin typeface="Arial"/>
                          <a:cs typeface="Arial"/>
                        </a:rPr>
                        <a:t>DE </a:t>
                      </a:r>
                      <a:r>
                        <a:rPr sz="1400" b="1" spc="-10" dirty="0">
                          <a:latin typeface="Arial"/>
                          <a:cs typeface="Arial"/>
                        </a:rPr>
                        <a:t>TIEMPO </a:t>
                      </a:r>
                      <a:r>
                        <a:rPr sz="1400" b="1" dirty="0">
                          <a:latin typeface="Arial"/>
                          <a:cs typeface="Arial"/>
                        </a:rPr>
                        <a:t>COMPLETO</a:t>
                      </a:r>
                      <a:r>
                        <a:rPr sz="1400" b="1" spc="-80" dirty="0">
                          <a:latin typeface="Arial"/>
                          <a:cs typeface="Arial"/>
                        </a:rPr>
                        <a:t> </a:t>
                      </a:r>
                      <a:r>
                        <a:rPr sz="1400" b="1" spc="-20" dirty="0">
                          <a:latin typeface="Arial"/>
                          <a:cs typeface="Arial"/>
                        </a:rPr>
                        <a:t>(PTC)</a:t>
                      </a:r>
                      <a:endParaRPr sz="1400">
                        <a:latin typeface="Arial"/>
                        <a:cs typeface="Aria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455"/>
                        </a:spcBef>
                      </a:pPr>
                      <a:endParaRPr sz="1400">
                        <a:latin typeface="Times New Roman"/>
                        <a:cs typeface="Times New Roman"/>
                      </a:endParaRPr>
                    </a:p>
                    <a:p>
                      <a:pPr marL="635" algn="ctr">
                        <a:lnSpc>
                          <a:spcPct val="100000"/>
                        </a:lnSpc>
                      </a:pPr>
                      <a:r>
                        <a:rPr sz="1400" b="1" spc="-50" dirty="0">
                          <a:latin typeface="Arial"/>
                          <a:cs typeface="Arial"/>
                        </a:rPr>
                        <a:t>7</a:t>
                      </a:r>
                      <a:endParaRPr sz="1400">
                        <a:latin typeface="Arial"/>
                        <a:cs typeface="Arial"/>
                      </a:endParaRPr>
                    </a:p>
                  </a:txBody>
                  <a:tcPr marL="0" marR="0" marT="577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455"/>
                        </a:spcBef>
                      </a:pPr>
                      <a:endParaRPr sz="1400" dirty="0">
                        <a:latin typeface="Times New Roman"/>
                        <a:cs typeface="Times New Roman"/>
                      </a:endParaRPr>
                    </a:p>
                    <a:p>
                      <a:pPr algn="ctr">
                        <a:lnSpc>
                          <a:spcPct val="100000"/>
                        </a:lnSpc>
                      </a:pPr>
                      <a:r>
                        <a:rPr sz="1400" b="1" spc="-50" dirty="0">
                          <a:latin typeface="Arial"/>
                          <a:cs typeface="Arial"/>
                        </a:rPr>
                        <a:t>5</a:t>
                      </a:r>
                      <a:endParaRPr sz="1400" dirty="0">
                        <a:latin typeface="Arial"/>
                        <a:cs typeface="Arial"/>
                      </a:endParaRPr>
                    </a:p>
                  </a:txBody>
                  <a:tcPr marL="0" marR="0" marT="577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455"/>
                        </a:spcBef>
                      </a:pPr>
                      <a:endParaRPr sz="1400">
                        <a:latin typeface="Times New Roman"/>
                        <a:cs typeface="Times New Roman"/>
                      </a:endParaRPr>
                    </a:p>
                    <a:p>
                      <a:pPr marL="1905" algn="ctr">
                        <a:lnSpc>
                          <a:spcPct val="100000"/>
                        </a:lnSpc>
                      </a:pPr>
                      <a:r>
                        <a:rPr sz="1400" b="1" spc="-50" dirty="0">
                          <a:latin typeface="Arial"/>
                          <a:cs typeface="Arial"/>
                        </a:rPr>
                        <a:t>5</a:t>
                      </a:r>
                      <a:endParaRPr sz="1400">
                        <a:latin typeface="Arial"/>
                        <a:cs typeface="Arial"/>
                      </a:endParaRPr>
                    </a:p>
                  </a:txBody>
                  <a:tcPr marL="0" marR="0" marT="577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455"/>
                        </a:spcBef>
                      </a:pPr>
                      <a:endParaRPr sz="1400" b="1" dirty="0">
                        <a:latin typeface="Arial" panose="020B0604020202020204" pitchFamily="34" charset="0"/>
                        <a:cs typeface="Arial" panose="020B0604020202020204" pitchFamily="34" charset="0"/>
                      </a:endParaRPr>
                    </a:p>
                    <a:p>
                      <a:pPr marL="2540" algn="ctr">
                        <a:lnSpc>
                          <a:spcPct val="100000"/>
                        </a:lnSpc>
                      </a:pPr>
                      <a:r>
                        <a:rPr sz="1400" b="1" spc="-50" dirty="0">
                          <a:latin typeface="Arial" panose="020B0604020202020204" pitchFamily="34" charset="0"/>
                          <a:cs typeface="Arial" panose="020B0604020202020204" pitchFamily="34" charset="0"/>
                        </a:rPr>
                        <a:t>6</a:t>
                      </a:r>
                      <a:endParaRPr sz="1400" b="1" dirty="0">
                        <a:latin typeface="Arial" panose="020B0604020202020204" pitchFamily="34" charset="0"/>
                        <a:cs typeface="Arial" panose="020B0604020202020204" pitchFamily="34" charset="0"/>
                      </a:endParaRPr>
                    </a:p>
                  </a:txBody>
                  <a:tcPr marL="0" marR="0" marT="577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 algn="ctr">
                        <a:lnSpc>
                          <a:spcPct val="100000"/>
                        </a:lnSpc>
                      </a:pPr>
                      <a:endParaRPr lang="es-ES" sz="1400" b="1" dirty="0">
                        <a:latin typeface="Arial" panose="020B0604020202020204" pitchFamily="34" charset="0"/>
                        <a:cs typeface="Arial" panose="020B0604020202020204" pitchFamily="34" charset="0"/>
                      </a:endParaRPr>
                    </a:p>
                    <a:p>
                      <a:pPr marL="2540" algn="ctr">
                        <a:lnSpc>
                          <a:spcPct val="100000"/>
                        </a:lnSpc>
                      </a:pPr>
                      <a:r>
                        <a:rPr lang="es-ES" sz="1400" b="1" dirty="0">
                          <a:latin typeface="Arial" panose="020B0604020202020204" pitchFamily="34" charset="0"/>
                          <a:cs typeface="Arial" panose="020B0604020202020204" pitchFamily="34" charset="0"/>
                        </a:rPr>
                        <a:t>5</a:t>
                      </a:r>
                      <a:endParaRPr sz="1400" b="1" dirty="0">
                        <a:latin typeface="Arial" panose="020B0604020202020204" pitchFamily="34" charset="0"/>
                        <a:cs typeface="Arial" panose="020B0604020202020204" pitchFamily="34" charset="0"/>
                      </a:endParaRPr>
                    </a:p>
                  </a:txBody>
                  <a:tcPr marL="0" marR="0" marT="577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28955">
                <a:tc>
                  <a:txBody>
                    <a:bodyPr/>
                    <a:lstStyle/>
                    <a:p>
                      <a:pPr marL="91440" marR="163830">
                        <a:lnSpc>
                          <a:spcPct val="100000"/>
                        </a:lnSpc>
                        <a:spcBef>
                          <a:spcPts val="365"/>
                        </a:spcBef>
                      </a:pPr>
                      <a:r>
                        <a:rPr sz="1400" b="1" dirty="0">
                          <a:latin typeface="Arial"/>
                          <a:cs typeface="Arial"/>
                        </a:rPr>
                        <a:t>PROFESORES</a:t>
                      </a:r>
                      <a:r>
                        <a:rPr sz="1400" b="1" spc="-50" dirty="0">
                          <a:latin typeface="Arial"/>
                          <a:cs typeface="Arial"/>
                        </a:rPr>
                        <a:t> </a:t>
                      </a:r>
                      <a:r>
                        <a:rPr sz="1400" b="1" spc="-25" dirty="0">
                          <a:latin typeface="Arial"/>
                          <a:cs typeface="Arial"/>
                        </a:rPr>
                        <a:t>DE </a:t>
                      </a:r>
                      <a:r>
                        <a:rPr sz="1400" b="1" spc="-20" dirty="0">
                          <a:latin typeface="Arial"/>
                          <a:cs typeface="Arial"/>
                        </a:rPr>
                        <a:t>ASIGNATURA</a:t>
                      </a:r>
                      <a:r>
                        <a:rPr sz="1400" b="1" spc="-35" dirty="0">
                          <a:latin typeface="Arial"/>
                          <a:cs typeface="Arial"/>
                        </a:rPr>
                        <a:t> </a:t>
                      </a:r>
                      <a:r>
                        <a:rPr sz="1400" b="1" spc="-40" dirty="0">
                          <a:latin typeface="Arial"/>
                          <a:cs typeface="Arial"/>
                        </a:rPr>
                        <a:t>(PA)</a:t>
                      </a:r>
                      <a:endParaRPr sz="1400">
                        <a:latin typeface="Arial"/>
                        <a:cs typeface="Arial"/>
                      </a:endParaRPr>
                    </a:p>
                  </a:txBody>
                  <a:tcPr marL="0" marR="0" marT="463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1210"/>
                        </a:spcBef>
                      </a:pPr>
                      <a:r>
                        <a:rPr sz="1400" b="1" spc="-25" dirty="0">
                          <a:latin typeface="Arial"/>
                          <a:cs typeface="Arial"/>
                        </a:rPr>
                        <a:t>46</a:t>
                      </a:r>
                      <a:endParaRPr sz="1400">
                        <a:latin typeface="Arial"/>
                        <a:cs typeface="Arial"/>
                      </a:endParaRPr>
                    </a:p>
                  </a:txBody>
                  <a:tcPr marL="0" marR="0" marT="1536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210"/>
                        </a:spcBef>
                      </a:pPr>
                      <a:r>
                        <a:rPr sz="1400" b="1" spc="-25" dirty="0">
                          <a:latin typeface="Arial"/>
                          <a:cs typeface="Arial"/>
                        </a:rPr>
                        <a:t>55</a:t>
                      </a:r>
                      <a:endParaRPr sz="1400">
                        <a:latin typeface="Arial"/>
                        <a:cs typeface="Arial"/>
                      </a:endParaRPr>
                    </a:p>
                  </a:txBody>
                  <a:tcPr marL="0" marR="0" marT="1536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210"/>
                        </a:spcBef>
                      </a:pPr>
                      <a:r>
                        <a:rPr sz="1400" b="1" spc="-25" dirty="0">
                          <a:latin typeface="Arial"/>
                          <a:cs typeface="Arial"/>
                        </a:rPr>
                        <a:t>51</a:t>
                      </a:r>
                      <a:endParaRPr sz="1400">
                        <a:latin typeface="Arial"/>
                        <a:cs typeface="Arial"/>
                      </a:endParaRPr>
                    </a:p>
                  </a:txBody>
                  <a:tcPr marL="0" marR="0" marT="1536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210"/>
                        </a:spcBef>
                      </a:pPr>
                      <a:r>
                        <a:rPr sz="1400" b="1" spc="-25" dirty="0">
                          <a:latin typeface="Arial" panose="020B0604020202020204" pitchFamily="34" charset="0"/>
                          <a:cs typeface="Arial" panose="020B0604020202020204" pitchFamily="34" charset="0"/>
                        </a:rPr>
                        <a:t>4</a:t>
                      </a:r>
                      <a:r>
                        <a:rPr lang="es-MX" sz="1400" b="1" spc="-25" dirty="0">
                          <a:latin typeface="Arial" panose="020B0604020202020204" pitchFamily="34" charset="0"/>
                          <a:cs typeface="Arial" panose="020B0604020202020204" pitchFamily="34" charset="0"/>
                        </a:rPr>
                        <a:t>2</a:t>
                      </a:r>
                      <a:endParaRPr sz="1400" b="1" dirty="0">
                        <a:latin typeface="Arial" panose="020B0604020202020204" pitchFamily="34" charset="0"/>
                        <a:cs typeface="Arial" panose="020B0604020202020204" pitchFamily="34" charset="0"/>
                      </a:endParaRPr>
                    </a:p>
                  </a:txBody>
                  <a:tcPr marL="0" marR="0" marT="1536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210"/>
                        </a:spcBef>
                      </a:pPr>
                      <a:r>
                        <a:rPr lang="es-ES" sz="1400" b="1" dirty="0">
                          <a:latin typeface="Arial" panose="020B0604020202020204" pitchFamily="34" charset="0"/>
                          <a:cs typeface="Arial" panose="020B0604020202020204" pitchFamily="34" charset="0"/>
                        </a:rPr>
                        <a:t>45</a:t>
                      </a:r>
                      <a:endParaRPr sz="1400" b="1" dirty="0">
                        <a:latin typeface="Arial" panose="020B0604020202020204" pitchFamily="34" charset="0"/>
                        <a:cs typeface="Arial" panose="020B0604020202020204" pitchFamily="34" charset="0"/>
                      </a:endParaRPr>
                    </a:p>
                  </a:txBody>
                  <a:tcPr marL="0" marR="0" marT="1536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1185">
                <a:tc>
                  <a:txBody>
                    <a:bodyPr/>
                    <a:lstStyle/>
                    <a:p>
                      <a:pPr marL="91440" marR="604520">
                        <a:lnSpc>
                          <a:spcPct val="100000"/>
                        </a:lnSpc>
                        <a:spcBef>
                          <a:spcPts val="375"/>
                        </a:spcBef>
                      </a:pPr>
                      <a:r>
                        <a:rPr sz="1600" b="1" spc="-25" dirty="0">
                          <a:solidFill>
                            <a:schemeClr val="accent2">
                              <a:lumMod val="75000"/>
                            </a:schemeClr>
                          </a:solidFill>
                          <a:latin typeface="Arial"/>
                          <a:cs typeface="Arial"/>
                        </a:rPr>
                        <a:t>TOTAL</a:t>
                      </a:r>
                      <a:r>
                        <a:rPr sz="1600" b="1" spc="-75" dirty="0">
                          <a:solidFill>
                            <a:schemeClr val="accent2">
                              <a:lumMod val="75000"/>
                            </a:schemeClr>
                          </a:solidFill>
                          <a:latin typeface="Arial"/>
                          <a:cs typeface="Arial"/>
                        </a:rPr>
                        <a:t> </a:t>
                      </a:r>
                      <a:r>
                        <a:rPr sz="1600" b="1" spc="-35" dirty="0">
                          <a:solidFill>
                            <a:schemeClr val="accent2">
                              <a:lumMod val="75000"/>
                            </a:schemeClr>
                          </a:solidFill>
                          <a:latin typeface="Arial"/>
                          <a:cs typeface="Arial"/>
                        </a:rPr>
                        <a:t>DE </a:t>
                      </a:r>
                      <a:r>
                        <a:rPr sz="1600" b="1" spc="-10" dirty="0">
                          <a:solidFill>
                            <a:schemeClr val="accent2">
                              <a:lumMod val="75000"/>
                            </a:schemeClr>
                          </a:solidFill>
                          <a:latin typeface="Arial"/>
                          <a:cs typeface="Arial"/>
                        </a:rPr>
                        <a:t>PLANTILLA</a:t>
                      </a:r>
                      <a:endParaRPr sz="1600" dirty="0">
                        <a:solidFill>
                          <a:schemeClr val="accent2">
                            <a:lumMod val="75000"/>
                          </a:schemeClr>
                        </a:solidFill>
                        <a:latin typeface="Arial"/>
                        <a:cs typeface="Arial"/>
                      </a:endParaRPr>
                    </a:p>
                  </a:txBody>
                  <a:tcPr marL="0" marR="0" marT="47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1340"/>
                        </a:spcBef>
                      </a:pPr>
                      <a:r>
                        <a:rPr sz="1600" b="1" spc="-25" dirty="0">
                          <a:solidFill>
                            <a:schemeClr val="accent2">
                              <a:lumMod val="75000"/>
                            </a:schemeClr>
                          </a:solidFill>
                          <a:latin typeface="Arial"/>
                          <a:cs typeface="Arial"/>
                        </a:rPr>
                        <a:t>82</a:t>
                      </a:r>
                      <a:endParaRPr sz="1600" dirty="0">
                        <a:solidFill>
                          <a:schemeClr val="accent2">
                            <a:lumMod val="75000"/>
                          </a:schemeClr>
                        </a:solidFill>
                        <a:latin typeface="Arial"/>
                        <a:cs typeface="Arial"/>
                      </a:endParaRPr>
                    </a:p>
                  </a:txBody>
                  <a:tcPr marL="0" marR="0" marT="170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340"/>
                        </a:spcBef>
                      </a:pPr>
                      <a:r>
                        <a:rPr sz="1600" b="1" spc="-25" dirty="0">
                          <a:solidFill>
                            <a:schemeClr val="accent2">
                              <a:lumMod val="75000"/>
                            </a:schemeClr>
                          </a:solidFill>
                          <a:latin typeface="Arial"/>
                          <a:cs typeface="Arial"/>
                        </a:rPr>
                        <a:t>91</a:t>
                      </a:r>
                      <a:endParaRPr sz="1600">
                        <a:solidFill>
                          <a:schemeClr val="accent2">
                            <a:lumMod val="75000"/>
                          </a:schemeClr>
                        </a:solidFill>
                        <a:latin typeface="Arial"/>
                        <a:cs typeface="Arial"/>
                      </a:endParaRPr>
                    </a:p>
                  </a:txBody>
                  <a:tcPr marL="0" marR="0" marT="170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340"/>
                        </a:spcBef>
                      </a:pPr>
                      <a:r>
                        <a:rPr sz="1600" b="1" spc="-25" dirty="0">
                          <a:solidFill>
                            <a:schemeClr val="accent2">
                              <a:lumMod val="75000"/>
                            </a:schemeClr>
                          </a:solidFill>
                          <a:latin typeface="Arial"/>
                          <a:cs typeface="Arial"/>
                        </a:rPr>
                        <a:t>85</a:t>
                      </a:r>
                      <a:endParaRPr sz="1600" dirty="0">
                        <a:solidFill>
                          <a:schemeClr val="accent2">
                            <a:lumMod val="75000"/>
                          </a:schemeClr>
                        </a:solidFill>
                        <a:latin typeface="Arial"/>
                        <a:cs typeface="Arial"/>
                      </a:endParaRPr>
                    </a:p>
                  </a:txBody>
                  <a:tcPr marL="0" marR="0" marT="170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340"/>
                        </a:spcBef>
                      </a:pPr>
                      <a:r>
                        <a:rPr sz="1600" b="1" spc="-25" dirty="0">
                          <a:solidFill>
                            <a:schemeClr val="accent2">
                              <a:lumMod val="75000"/>
                            </a:schemeClr>
                          </a:solidFill>
                          <a:latin typeface="Arial"/>
                          <a:cs typeface="Arial"/>
                        </a:rPr>
                        <a:t>8</a:t>
                      </a:r>
                      <a:r>
                        <a:rPr lang="es-MX" sz="1600" b="1" spc="-25" dirty="0">
                          <a:solidFill>
                            <a:schemeClr val="accent2">
                              <a:lumMod val="75000"/>
                            </a:schemeClr>
                          </a:solidFill>
                          <a:latin typeface="Arial"/>
                          <a:cs typeface="Arial"/>
                        </a:rPr>
                        <a:t>1</a:t>
                      </a:r>
                      <a:endParaRPr sz="1600" dirty="0">
                        <a:solidFill>
                          <a:schemeClr val="accent2">
                            <a:lumMod val="75000"/>
                          </a:schemeClr>
                        </a:solidFill>
                        <a:latin typeface="Arial"/>
                        <a:cs typeface="Arial"/>
                      </a:endParaRPr>
                    </a:p>
                  </a:txBody>
                  <a:tcPr marL="0" marR="0" marT="170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ctr">
                        <a:lnSpc>
                          <a:spcPct val="100000"/>
                        </a:lnSpc>
                        <a:spcBef>
                          <a:spcPts val="1340"/>
                        </a:spcBef>
                      </a:pPr>
                      <a:r>
                        <a:rPr lang="es-MX" sz="1600" b="1" dirty="0">
                          <a:solidFill>
                            <a:schemeClr val="accent2">
                              <a:lumMod val="75000"/>
                            </a:schemeClr>
                          </a:solidFill>
                          <a:latin typeface="Arial"/>
                          <a:cs typeface="Arial"/>
                        </a:rPr>
                        <a:t>87</a:t>
                      </a:r>
                      <a:endParaRPr sz="1600" b="1" dirty="0">
                        <a:solidFill>
                          <a:schemeClr val="accent2">
                            <a:lumMod val="75000"/>
                          </a:schemeClr>
                        </a:solidFill>
                        <a:latin typeface="Arial"/>
                        <a:cs typeface="Arial"/>
                      </a:endParaRPr>
                    </a:p>
                  </a:txBody>
                  <a:tcPr marL="0" marR="0" marT="170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4218</TotalTime>
  <Words>2428</Words>
  <Application>Microsoft Office PowerPoint</Application>
  <PresentationFormat>Presentación en pantalla (4:3)</PresentationFormat>
  <Paragraphs>516</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Arial MT</vt:lpstr>
      <vt:lpstr>Calibri</vt:lpstr>
      <vt:lpstr>Times New Roman</vt:lpstr>
      <vt:lpstr>Verdana</vt:lpstr>
      <vt:lpstr>Office Theme</vt:lpstr>
      <vt:lpstr>PUNTO No.5.2 INFORME ACADÉMICO</vt:lpstr>
      <vt:lpstr>NUEVOS PROGRAMAS EDUCATIVOS 2024</vt:lpstr>
      <vt:lpstr>PROGRAMAS VIGENTES</vt:lpstr>
      <vt:lpstr>MATRÍCULA GENERAL ACTIVA</vt:lpstr>
      <vt:lpstr>DESERCIÓN Y PRINCIPALES  CAUSAS DE BAJA </vt:lpstr>
      <vt:lpstr>MATRÍCULA POR CARRERA T.S.U.</vt:lpstr>
      <vt:lpstr>MATRÍCULA POR CARRERA ING/LIC</vt:lpstr>
      <vt:lpstr>RENDIMIENTO ACADÉMICO - PROMEDIO</vt:lpstr>
      <vt:lpstr>PLANTILLA DEL PERSONAL HISTÓRICO</vt:lpstr>
      <vt:lpstr>Presentación de PowerPoint</vt:lpstr>
      <vt:lpstr>TÉCNICO SUPERIOR UNIVERSITARIO HISTÓRICO</vt:lpstr>
      <vt:lpstr>LICENCIATURA/ INGENIERÍA HISTÓRICO</vt:lpstr>
      <vt:lpstr>EGRESADOS Y EFICIENCIA TERMINAL  HISTÓRICO</vt:lpstr>
      <vt:lpstr>EGRESADOS Y EFICIENCIA TERMINAL  HISTÓRICO</vt:lpstr>
      <vt:lpstr>RELACIÓN BECA/ALUMNO Enero - Abril 2026</vt:lpstr>
      <vt:lpstr>ESTRATEGIAS LLEVADAS A CABO PARA  MEJORA ACADÉMICA</vt:lpstr>
      <vt:lpstr>PRESENTACIÓN DE ESTADÍAS DE TÉCNICO SUPERIOR UNIVERSITARIO</vt:lpstr>
      <vt:lpstr>“FRIYAY”</vt:lpstr>
      <vt:lpstr>A CAPELLA CONTEST</vt:lpstr>
      <vt:lpstr>PROYECTO DE PROCESOS INDUSTRIALES</vt:lpstr>
      <vt:lpstr>PARTICIPACIÓN FEMECI  (FERIA MEXICANA DE CIENCIAS E INGENIERÍAS)</vt:lpstr>
      <vt:lpstr>PRESENTACIÓN DE PROYECTOS INTEGRADORES DE INGENIERÍA Y LICENCIATURA</vt:lpstr>
      <vt:lpstr>CEREMONIA DE GRADUACIÓN </vt:lpstr>
      <vt:lpstr>ENTREGA DE TÍTULOS </vt:lpstr>
      <vt:lpstr>CAPACITACIÓN DOCENTE EN EL TALLER  “EDUCACIÓN INCLUSIVA EN ACCIÓN: NEURODIVERSIDAD EN EL AULA UNIVERSITARIA”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INFORME ACADÉMICO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Joel Gil</dc:creator>
  <cp:lastModifiedBy>Marina</cp:lastModifiedBy>
  <cp:revision>89</cp:revision>
  <dcterms:created xsi:type="dcterms:W3CDTF">2026-02-27T19:02:47Z</dcterms:created>
  <dcterms:modified xsi:type="dcterms:W3CDTF">2026-06-09T21:51:06Z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2025-12-03T00:00:00Z</vt:filetime>
  </property>
  <property fmtid="{D5CDD505-2E9C-101B-9397-08002B2CF9AE}" pid="3" name="Creator">
    <vt:lpwstr>Microsoft® PowerPoint® 2019</vt:lpwstr>
  </property>
  <property fmtid="{D5CDD505-2E9C-101B-9397-08002B2CF9AE}" pid="4" name="LastSaved">
    <vt:filetime>2026-02-27T00:00:00Z</vt:filetime>
  </property>
  <property fmtid="{D5CDD505-2E9C-101B-9397-08002B2CF9AE}" pid="5" name="Producer">
    <vt:lpwstr>Microsoft® PowerPoint® 2019</vt:lpwstr>
  </property>
</Properties>
</file>